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61" r:id="rId2"/>
    <p:sldId id="257" r:id="rId3"/>
    <p:sldId id="273" r:id="rId4"/>
    <p:sldId id="276" r:id="rId5"/>
    <p:sldId id="277" r:id="rId6"/>
    <p:sldId id="274" r:id="rId7"/>
    <p:sldId id="283" r:id="rId8"/>
    <p:sldId id="289" r:id="rId9"/>
    <p:sldId id="263" r:id="rId10"/>
    <p:sldId id="275" r:id="rId11"/>
    <p:sldId id="293" r:id="rId12"/>
    <p:sldId id="292" r:id="rId13"/>
    <p:sldId id="264" r:id="rId14"/>
    <p:sldId id="291" r:id="rId15"/>
    <p:sldId id="278" r:id="rId16"/>
    <p:sldId id="271" r:id="rId17"/>
    <p:sldId id="279" r:id="rId18"/>
    <p:sldId id="290" r:id="rId19"/>
    <p:sldId id="265" r:id="rId20"/>
    <p:sldId id="266" r:id="rId21"/>
    <p:sldId id="284" r:id="rId22"/>
    <p:sldId id="270" r:id="rId23"/>
    <p:sldId id="281" r:id="rId24"/>
    <p:sldId id="280" r:id="rId25"/>
    <p:sldId id="282" r:id="rId26"/>
    <p:sldId id="286" r:id="rId27"/>
    <p:sldId id="287" r:id="rId28"/>
    <p:sldId id="288" r:id="rId29"/>
    <p:sldId id="285" r:id="rId30"/>
    <p:sldId id="267" r:id="rId31"/>
    <p:sldId id="294" r:id="rId32"/>
    <p:sldId id="259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8CCE0"/>
    <a:srgbClr val="996633"/>
    <a:srgbClr val="16AA1A"/>
    <a:srgbClr val="8B85F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>
      <p:cViewPr>
        <p:scale>
          <a:sx n="60" d="100"/>
          <a:sy n="60" d="100"/>
        </p:scale>
        <p:origin x="-1140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8E731-AC6D-46DC-8597-FFBE6B15397E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ECEF7-5604-450F-9C0F-B81F9C06301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CEF7-5604-450F-9C0F-B81F9C063013}" type="slidenum">
              <a:rPr lang="cs-CZ" smtClean="0"/>
              <a:pPr/>
              <a:t>1</a:t>
            </a:fld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CEF7-5604-450F-9C0F-B81F9C063013}" type="slidenum">
              <a:rPr lang="cs-CZ" smtClean="0"/>
              <a:pPr/>
              <a:t>9</a:t>
            </a:fld>
            <a:endParaRPr 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CEF7-5604-450F-9C0F-B81F9C063013}" type="slidenum">
              <a:rPr lang="cs-CZ" smtClean="0"/>
              <a:pPr/>
              <a:t>13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dirty="0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F76A725-92D2-44E0-BE18-DE2B6BFE6467}" type="datetimeFigureOut">
              <a:rPr lang="cs-CZ" smtClean="0"/>
              <a:pPr/>
              <a:t>3. 6. 2015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A509C28-5054-49EA-9292-42A4E36B7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audio11.wav"/><Relationship Id="rId1" Type="http://schemas.openxmlformats.org/officeDocument/2006/relationships/audio" Target="../media/audio10.wav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2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file:///H:\prohl&#237;dka%203.wa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jpeg"/><Relationship Id="rId4" Type="http://schemas.openxmlformats.org/officeDocument/2006/relationships/audio" Target="../media/audio13.wav"/><Relationship Id="rId9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audio14.wav"/><Relationship Id="rId1" Type="http://schemas.openxmlformats.org/officeDocument/2006/relationships/audio" Target="file:///E:\Jitka%20Li&#353;kov&#225;(Schonbachov&#225;)\prezentace%20a%20nahr&#225;vky\Rozsudky.wma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7.wav"/><Relationship Id="rId7" Type="http://schemas.openxmlformats.org/officeDocument/2006/relationships/image" Target="../media/image40.png"/><Relationship Id="rId2" Type="http://schemas.openxmlformats.org/officeDocument/2006/relationships/audio" Target="../media/audio16.wav"/><Relationship Id="rId1" Type="http://schemas.openxmlformats.org/officeDocument/2006/relationships/audio" Target="../media/audio15.wav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notesSlide" Target="../notesSlides/notesSlide3.xml"/><Relationship Id="rId10" Type="http://schemas.openxmlformats.org/officeDocument/2006/relationships/hyperlink" Target="https://www.email.cz/download/i/DRYR6wlYHeXNX7S0XQIYj7kdxwlUsBiNJoVe1KYuXkml0dexySPqm6jfcmG0a37t8feKef8/Obr%C3%A1zek%20(17).jpg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audio19.wav"/><Relationship Id="rId1" Type="http://schemas.openxmlformats.org/officeDocument/2006/relationships/audio" Target="../media/audio18.wav"/><Relationship Id="rId6" Type="http://schemas.openxmlformats.org/officeDocument/2006/relationships/hyperlink" Target="https://www.email.cz/download/i/EKGJ34Pp8AxF7KWx-tSUgfg4kR2HRFIceuuL6OfRTqgRG-OJRSomZhzT5lUoX_LhBev-bXM/obr%C3%A1zek.jpeg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audio21.wav"/><Relationship Id="rId1" Type="http://schemas.openxmlformats.org/officeDocument/2006/relationships/audio" Target="../media/audio20.wav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wmf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4.wav"/><Relationship Id="rId1" Type="http://schemas.openxmlformats.org/officeDocument/2006/relationships/audio" Target="../media/audio23.wav"/><Relationship Id="rId6" Type="http://schemas.openxmlformats.org/officeDocument/2006/relationships/image" Target="../media/image57.png"/><Relationship Id="rId5" Type="http://schemas.openxmlformats.org/officeDocument/2006/relationships/image" Target="../media/image9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7.jpeg"/><Relationship Id="rId5" Type="http://schemas.openxmlformats.org/officeDocument/2006/relationships/hyperlink" Target="http://www.google.cz/url?sa=i&amp;rct=j&amp;q=&amp;esrc=s&amp;source=images&amp;cd=&amp;ved=0CAcQjRw&amp;url=http://cz.123rf.com/photo_17100432_ilustrace-%C5%BEena-a-d%C3%ADt%C4%9B-ko%C4%8D%C3%A1rek-na-b%C3%ADl%C3%A9m-pozad%C3%AD.html&amp;ei=yLpUVYrJMIavUcb7gYgC&amp;bvm=bv.93112503,d.d24&amp;psig=AFQjCNFReYXNaf-UTD0YwIotgzQZvljBsA&amp;ust=1431702467736268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://www.google.cz/url?sa=i&amp;rct=j&amp;q=&amp;esrc=s&amp;source=images&amp;cd=&amp;cad=rja&amp;uact=8&amp;ved=0CAcQjRw&amp;url=http://www.zsvm.cz/?feed=rss2&amp;cat=26&amp;ei=vZFhVZKJGsX-UuuKgcgH&amp;bvm=bv.93990622,d.bGQ&amp;psig=AFQjCNGluu-i-GENj1ieSzQM2scKWshQwQ&amp;ust=143254396874920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6" Type="http://schemas.openxmlformats.org/officeDocument/2006/relationships/image" Target="../media/image9.png"/><Relationship Id="rId5" Type="http://schemas.openxmlformats.org/officeDocument/2006/relationships/image" Target="../media/image70.png"/><Relationship Id="rId4" Type="http://schemas.openxmlformats.org/officeDocument/2006/relationships/hyperlink" Target="http://www.google.cz/url?sa=i&amp;rct=j&amp;q=&amp;esrc=s&amp;source=images&amp;cd=&amp;cad=rja&amp;uact=8&amp;ved=0CAcQjRw&amp;url=http://www.zsvm.cz/?feed=rss2&amp;cat=26&amp;ei=vZFhVZKJGsX-UuuKgcgH&amp;bvm=bv.93990622,d.bGQ&amp;psig=AFQjCNGluu-i-GENj1ieSzQM2scKWshQwQ&amp;ust=1432543968749204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audio32.wav"/><Relationship Id="rId1" Type="http://schemas.openxmlformats.org/officeDocument/2006/relationships/audio" Target="file:///C:\Users\Jmeno\Desktop\krat&#353;&#237;\21.wma" TargetMode="External"/><Relationship Id="rId6" Type="http://schemas.openxmlformats.org/officeDocument/2006/relationships/image" Target="../media/image70.png"/><Relationship Id="rId5" Type="http://schemas.openxmlformats.org/officeDocument/2006/relationships/hyperlink" Target="http://www.google.cz/url?sa=i&amp;rct=j&amp;q=&amp;esrc=s&amp;source=images&amp;cd=&amp;cad=rja&amp;uact=8&amp;ved=0CAcQjRw&amp;url=http://www.zsvm.cz/?feed=rss2&amp;cat=26&amp;ei=vZFhVZKJGsX-UuuKgcgH&amp;bvm=bv.93990622,d.bGQ&amp;psig=AFQjCNGluu-i-GENj1ieSzQM2scKWshQwQ&amp;ust=1432543968749204" TargetMode="Externa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w&amp;url=http://www.zsvm.cz/?feed=rss2&amp;cat=26&amp;ei=vZFhVZKJGsX-UuuKgcgH&amp;bvm=bv.93990622,d.bGQ&amp;psig=AFQjCNGluu-i-GENj1ieSzQM2scKWshQwQ&amp;ust=1432543968749204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w&amp;url=http://www.zsvm.cz/?feed=rss2&amp;cat=26&amp;ei=vZFhVZKJGsX-UuuKgcgH&amp;bvm=bv.93990622,d.bGQ&amp;psig=AFQjCNGluu-i-GENj1ieSzQM2scKWshQwQ&amp;ust=1432543968749204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w&amp;url=http://www.zsvm.cz/?feed=rss2&amp;cat=26&amp;ei=vZFhVZKJGsX-UuuKgcgH&amp;bvm=bv.93990622,d.bGQ&amp;psig=AFQjCNGluu-i-GENj1ieSzQM2scKWshQwQ&amp;ust=1432543968749204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audio" Target="../media/audio33.wav"/><Relationship Id="rId1" Type="http://schemas.openxmlformats.org/officeDocument/2006/relationships/audio" Target="file:///C:\Users\Jmeno\Desktop\krat&#353;&#237;\24.wma" TargetMode="External"/><Relationship Id="rId6" Type="http://schemas.openxmlformats.org/officeDocument/2006/relationships/image" Target="../media/image70.png"/><Relationship Id="rId5" Type="http://schemas.openxmlformats.org/officeDocument/2006/relationships/hyperlink" Target="http://www.google.cz/url?sa=i&amp;rct=j&amp;q=&amp;esrc=s&amp;source=images&amp;cd=&amp;cad=rja&amp;uact=8&amp;ved=0CAcQjRw&amp;url=http://www.zsvm.cz/?feed=rss2&amp;cat=26&amp;ei=vZFhVZKJGsX-UuuKgcgH&amp;bvm=bv.93990622,d.bGQ&amp;psig=AFQjCNGluu-i-GENj1ieSzQM2scKWshQwQ&amp;ust=1432543968749204" TargetMode="Externa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audio" Target="../media/audio35.wav"/><Relationship Id="rId1" Type="http://schemas.openxmlformats.org/officeDocument/2006/relationships/audio" Target="../media/audio34.wav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epositphotos.com/4211612/stock-illustration-spring-flowers-poppy.html" TargetMode="External"/><Relationship Id="rId2" Type="http://schemas.openxmlformats.org/officeDocument/2006/relationships/hyperlink" Target="http://www.clipartpanda.com/categories/crowd-of-angry-people-clipar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hyperlink" Target="http://www.google.cz/url?sa=i&amp;rct=j&amp;q=&amp;esrc=s&amp;source=images&amp;cd=&amp;cad=rja&amp;uact=8&amp;ved=0CAcQjRw&amp;url=http://www.symbinatur.com/tisk.php?obr=a&amp;idc=1957&amp;ei=KLBUVbTnB4blUqiXgJAK&amp;psig=AFQjCNEt460hu7khd7RU_As3qFiDE0303w&amp;ust=1431699863883401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google.cz/url?sa=i&amp;rct=j&amp;q=&amp;esrc=s&amp;source=images&amp;cd=&amp;cad=rja&amp;uact=8&amp;ved=0CAcQjRw&amp;url=http://www.venturesquare.net/582543&amp;ei=U6xUVee9CsnSU7-rgOAB&amp;bvm=bv.93112503,d.d24&amp;psig=AFQjCNErhg5ILzVlvi8h2ywxONtpo4XLmw&amp;ust=1431698879070945" TargetMode="Externa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92088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Arial Black" pitchFamily="34" charset="0"/>
              </a:rPr>
              <a:t>Jitka (Schonbachová) Lišková</a:t>
            </a:r>
            <a:endParaRPr lang="cs-CZ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026" name="Picture 2" descr="F:\Řecko 24.4.2015\toceni\P1070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81582" y="2262096"/>
            <a:ext cx="4668898" cy="35736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Obrázek 3" descr="Obrázek (6).jpg"/>
          <p:cNvPicPr>
            <a:picLocks noChangeAspect="1"/>
          </p:cNvPicPr>
          <p:nvPr/>
        </p:nvPicPr>
        <p:blipFill>
          <a:blip r:embed="rId5" cstate="print"/>
          <a:srcRect l="7022" t="5208" r="58596" b="56250"/>
          <a:stretch>
            <a:fillRect/>
          </a:stretch>
        </p:blipFill>
        <p:spPr>
          <a:xfrm>
            <a:off x="857224" y="1785926"/>
            <a:ext cx="3286148" cy="451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6228184" y="62373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Rok 2015</a:t>
            </a:r>
            <a:endParaRPr lang="cs-CZ" dirty="0"/>
          </a:p>
        </p:txBody>
      </p:sp>
      <p:pic>
        <p:nvPicPr>
          <p:cNvPr id="8" name="snímek1s.wav">
            <a:hlinkClick r:id="" action="ppaction://media"/>
          </p:cNvPr>
          <p:cNvPicPr>
            <a:picLocks noRot="1" noChangeAspect="1"/>
          </p:cNvPicPr>
          <p:nvPr>
            <a:wavAudioFile r:embed="rId1" name="snímek1s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615604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Obrázky\Obrázek (14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1" b="63250"/>
          <a:stretch>
            <a:fillRect/>
          </a:stretch>
        </p:blipFill>
        <p:spPr bwMode="auto">
          <a:xfrm flipV="1">
            <a:off x="0" y="0"/>
            <a:ext cx="9144000" cy="3212976"/>
          </a:xfrm>
          <a:prstGeom prst="rect">
            <a:avLst/>
          </a:prstGeom>
          <a:noFill/>
        </p:spPr>
      </p:pic>
      <p:grpSp>
        <p:nvGrpSpPr>
          <p:cNvPr id="2" name="Skupina 9"/>
          <p:cNvGrpSpPr/>
          <p:nvPr/>
        </p:nvGrpSpPr>
        <p:grpSpPr>
          <a:xfrm>
            <a:off x="-468560" y="5517232"/>
            <a:ext cx="1584176" cy="1512168"/>
            <a:chOff x="3851920" y="3789040"/>
            <a:chExt cx="864096" cy="1800200"/>
          </a:xfrm>
        </p:grpSpPr>
        <p:sp>
          <p:nvSpPr>
            <p:cNvPr id="6" name="Obdélník 5"/>
            <p:cNvSpPr/>
            <p:nvPr/>
          </p:nvSpPr>
          <p:spPr>
            <a:xfrm>
              <a:off x="3851920" y="4581128"/>
              <a:ext cx="864096" cy="10081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8" name="Rovnoramenný trojúhelník 7"/>
            <p:cNvSpPr/>
            <p:nvPr/>
          </p:nvSpPr>
          <p:spPr>
            <a:xfrm>
              <a:off x="3851920" y="3789040"/>
              <a:ext cx="864096" cy="792088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4480353" y="4903450"/>
              <a:ext cx="14401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45" name="Volný tvar 44"/>
          <p:cNvSpPr/>
          <p:nvPr/>
        </p:nvSpPr>
        <p:spPr>
          <a:xfrm>
            <a:off x="424375" y="3259015"/>
            <a:ext cx="8353865" cy="3141785"/>
          </a:xfrm>
          <a:custGeom>
            <a:avLst/>
            <a:gdLst>
              <a:gd name="connsiteX0" fmla="*/ 757311 w 8353865"/>
              <a:gd name="connsiteY0" fmla="*/ 3141785 h 3141785"/>
              <a:gd name="connsiteX1" fmla="*/ 1277816 w 8353865"/>
              <a:gd name="connsiteY1" fmla="*/ 2213317 h 3141785"/>
              <a:gd name="connsiteX2" fmla="*/ 335280 w 8353865"/>
              <a:gd name="connsiteY2" fmla="*/ 1791287 h 3141785"/>
              <a:gd name="connsiteX3" fmla="*/ 67994 w 8353865"/>
              <a:gd name="connsiteY3" fmla="*/ 1200443 h 3141785"/>
              <a:gd name="connsiteX4" fmla="*/ 743243 w 8353865"/>
              <a:gd name="connsiteY4" fmla="*/ 103163 h 3141785"/>
              <a:gd name="connsiteX5" fmla="*/ 1727982 w 8353865"/>
              <a:gd name="connsiteY5" fmla="*/ 581465 h 3141785"/>
              <a:gd name="connsiteX6" fmla="*/ 2881533 w 8353865"/>
              <a:gd name="connsiteY6" fmla="*/ 356382 h 3141785"/>
              <a:gd name="connsiteX7" fmla="*/ 4414911 w 8353865"/>
              <a:gd name="connsiteY7" fmla="*/ 243840 h 3141785"/>
              <a:gd name="connsiteX8" fmla="*/ 5455920 w 8353865"/>
              <a:gd name="connsiteY8" fmla="*/ 665871 h 3141785"/>
              <a:gd name="connsiteX9" fmla="*/ 6553200 w 8353865"/>
              <a:gd name="connsiteY9" fmla="*/ 314179 h 3141785"/>
              <a:gd name="connsiteX10" fmla="*/ 7861496 w 8353865"/>
              <a:gd name="connsiteY10" fmla="*/ 257908 h 3141785"/>
              <a:gd name="connsiteX11" fmla="*/ 8353865 w 8353865"/>
              <a:gd name="connsiteY11" fmla="*/ 581465 h 31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53865" h="3141785">
                <a:moveTo>
                  <a:pt x="757311" y="3141785"/>
                </a:moveTo>
                <a:cubicBezTo>
                  <a:pt x="1052733" y="2790092"/>
                  <a:pt x="1348155" y="2438400"/>
                  <a:pt x="1277816" y="2213317"/>
                </a:cubicBezTo>
                <a:cubicBezTo>
                  <a:pt x="1207478" y="1988234"/>
                  <a:pt x="536917" y="1960099"/>
                  <a:pt x="335280" y="1791287"/>
                </a:cubicBezTo>
                <a:cubicBezTo>
                  <a:pt x="133643" y="1622475"/>
                  <a:pt x="0" y="1481797"/>
                  <a:pt x="67994" y="1200443"/>
                </a:cubicBezTo>
                <a:cubicBezTo>
                  <a:pt x="135988" y="919089"/>
                  <a:pt x="466578" y="206326"/>
                  <a:pt x="743243" y="103163"/>
                </a:cubicBezTo>
                <a:cubicBezTo>
                  <a:pt x="1019908" y="0"/>
                  <a:pt x="1371600" y="539262"/>
                  <a:pt x="1727982" y="581465"/>
                </a:cubicBezTo>
                <a:cubicBezTo>
                  <a:pt x="2084364" y="623668"/>
                  <a:pt x="2433712" y="412653"/>
                  <a:pt x="2881533" y="356382"/>
                </a:cubicBezTo>
                <a:cubicBezTo>
                  <a:pt x="3329355" y="300111"/>
                  <a:pt x="3985847" y="192259"/>
                  <a:pt x="4414911" y="243840"/>
                </a:cubicBezTo>
                <a:cubicBezTo>
                  <a:pt x="4843975" y="295421"/>
                  <a:pt x="5099539" y="654148"/>
                  <a:pt x="5455920" y="665871"/>
                </a:cubicBezTo>
                <a:cubicBezTo>
                  <a:pt x="5812302" y="677594"/>
                  <a:pt x="6152271" y="382173"/>
                  <a:pt x="6553200" y="314179"/>
                </a:cubicBezTo>
                <a:cubicBezTo>
                  <a:pt x="6954129" y="246185"/>
                  <a:pt x="7561385" y="213360"/>
                  <a:pt x="7861496" y="257908"/>
                </a:cubicBezTo>
                <a:cubicBezTo>
                  <a:pt x="8161607" y="302456"/>
                  <a:pt x="8257736" y="441960"/>
                  <a:pt x="8353865" y="58146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1" name="Skupina 54"/>
          <p:cNvGrpSpPr/>
          <p:nvPr/>
        </p:nvGrpSpPr>
        <p:grpSpPr>
          <a:xfrm>
            <a:off x="3275856" y="4365104"/>
            <a:ext cx="2736304" cy="1800200"/>
            <a:chOff x="3275856" y="4365104"/>
            <a:chExt cx="2736304" cy="1800200"/>
          </a:xfrm>
        </p:grpSpPr>
        <p:sp>
          <p:nvSpPr>
            <p:cNvPr id="53" name="Obdélník 52"/>
            <p:cNvSpPr/>
            <p:nvPr/>
          </p:nvSpPr>
          <p:spPr>
            <a:xfrm>
              <a:off x="3275856" y="4365104"/>
              <a:ext cx="2736304" cy="18002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3563888" y="4509120"/>
              <a:ext cx="22322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 smtClean="0"/>
                <a:t>Učiliště      v Kouřimi</a:t>
              </a:r>
            </a:p>
            <a:p>
              <a:pPr algn="ctr"/>
              <a:r>
                <a:rPr lang="cs-CZ" sz="2400" dirty="0" smtClean="0"/>
                <a:t>1954 - 1956</a:t>
              </a:r>
              <a:endParaRPr lang="cs-CZ" sz="2400" dirty="0"/>
            </a:p>
          </p:txBody>
        </p:sp>
      </p:grpSp>
      <p:grpSp>
        <p:nvGrpSpPr>
          <p:cNvPr id="12" name="Skupina 55"/>
          <p:cNvGrpSpPr/>
          <p:nvPr/>
        </p:nvGrpSpPr>
        <p:grpSpPr>
          <a:xfrm>
            <a:off x="6228184" y="4365104"/>
            <a:ext cx="2736304" cy="1815882"/>
            <a:chOff x="3347864" y="4365104"/>
            <a:chExt cx="2736304" cy="1815882"/>
          </a:xfrm>
        </p:grpSpPr>
        <p:sp>
          <p:nvSpPr>
            <p:cNvPr id="57" name="Obdélník 56"/>
            <p:cNvSpPr/>
            <p:nvPr/>
          </p:nvSpPr>
          <p:spPr>
            <a:xfrm>
              <a:off x="3347864" y="4365104"/>
              <a:ext cx="2736304" cy="18002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3491880" y="4365104"/>
              <a:ext cx="252028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smtClean="0"/>
                <a:t>Mistrovská zahradní škola v Krči</a:t>
              </a:r>
            </a:p>
            <a:p>
              <a:pPr algn="ctr"/>
              <a:r>
                <a:rPr lang="cs-CZ" sz="2400" dirty="0" smtClean="0"/>
                <a:t>1957 - 1959</a:t>
              </a:r>
              <a:endParaRPr lang="cs-CZ" sz="2400" dirty="0"/>
            </a:p>
          </p:txBody>
        </p:sp>
      </p:grpSp>
      <p:pic>
        <p:nvPicPr>
          <p:cNvPr id="70" name="Obrázek 69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668" t="16765" r="39968" b="15000"/>
          <a:stretch>
            <a:fillRect/>
          </a:stretch>
        </p:blipFill>
        <p:spPr bwMode="auto">
          <a:xfrm>
            <a:off x="2051720" y="1916832"/>
            <a:ext cx="10001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Obrázek 68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03" t="43530" r="61467" b="15000"/>
          <a:stretch>
            <a:fillRect/>
          </a:stretch>
        </p:blipFill>
        <p:spPr bwMode="auto">
          <a:xfrm>
            <a:off x="1979712" y="2348880"/>
            <a:ext cx="978024" cy="163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Obrázek 71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371" t="16765" r="23430" b="15000"/>
          <a:stretch>
            <a:fillRect/>
          </a:stretch>
        </p:blipFill>
        <p:spPr bwMode="auto">
          <a:xfrm>
            <a:off x="5148064" y="1844824"/>
            <a:ext cx="99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snímek č.10(1).wav">
            <a:hlinkClick r:id="" action="ppaction://media"/>
          </p:cNvPr>
          <p:cNvPicPr>
            <a:picLocks noRot="1" noChangeAspect="1"/>
          </p:cNvPicPr>
          <p:nvPr>
            <a:wavAudioFile r:embed="rId1" name="snímek č.10(1).wav"/>
          </p:nvPr>
        </p:nvPicPr>
        <p:blipFill>
          <a:blip r:embed="rId6" cstate="print"/>
          <a:stretch>
            <a:fillRect/>
          </a:stretch>
        </p:blipFill>
        <p:spPr>
          <a:xfrm>
            <a:off x="1115616" y="6553200"/>
            <a:ext cx="304800" cy="304800"/>
          </a:xfrm>
          <a:prstGeom prst="rect">
            <a:avLst/>
          </a:prstGeom>
        </p:spPr>
      </p:pic>
      <p:pic>
        <p:nvPicPr>
          <p:cNvPr id="22" name="snímek č.10(2).wav">
            <a:hlinkClick r:id="" action="ppaction://media"/>
          </p:cNvPr>
          <p:cNvPicPr>
            <a:picLocks noRot="1" noChangeAspect="1"/>
          </p:cNvPicPr>
          <p:nvPr>
            <a:wavAudioFile r:embed="rId2" name="snímek č.10(2).wav"/>
          </p:nvPr>
        </p:nvPicPr>
        <p:blipFill>
          <a:blip r:embed="rId7" cstate="print"/>
          <a:stretch>
            <a:fillRect/>
          </a:stretch>
        </p:blipFill>
        <p:spPr>
          <a:xfrm>
            <a:off x="133164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379135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C 0.01025 -0.00463 0.03056 -0.00625 0.04028 -0.01481 C 0.04532 -0.01921 0.05018 -0.01921 0.05556 -0.02222 C 0.06094 -0.02523 0.06702 -0.02801 0.07223 -0.03148 C 0.07379 -0.0324 0.07483 -0.03449 0.07639 -0.03518 C 0.09132 -0.04189 0.10816 -0.04699 0.12362 -0.05 C 0.1382 -0.05648 0.15278 -0.0625 0.16806 -0.06481 C 0.25834 -0.06273 0.22188 -0.06273 0.26945 -0.0574 C 0.28629 -0.05 0.27761 -0.05254 0.29584 -0.05 C 0.29879 -0.04722 0.30105 -0.04328 0.30417 -0.04074 C 0.31094 -0.03495 0.31337 -0.03426 0.31945 -0.03148 C 0.32136 -0.02963 0.32309 -0.02777 0.325 -0.02592 C 0.32778 -0.02338 0.33334 -0.01852 0.33334 -0.01852 C 0.33681 -0.01157 0.3349 -0.01458 0.33889 -0.00926 " pathEditMode="relative" ptsTypes="fffffffffffffA">
                                      <p:cBhvr>
                                        <p:cTn id="1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C 0.01129 -0.00254 0.00573 -0.00069 0.01667 -0.00555 C 0.01806 -0.00625 0.02084 -0.00741 0.02084 -0.00741 C 0.02639 -0.01481 0.03542 -0.0206 0.04306 -0.02407 C 0.04531 -0.025 0.04775 -0.025 0.05 -0.02592 C 0.05278 -0.02685 0.05834 -0.02963 0.05834 -0.02963 C 0.06736 -0.04167 0.06632 -0.04143 0.07778 -0.04444 C 0.0842 -0.05 0.0915 -0.05231 0.09861 -0.05555 C 0.10226 -0.05717 0.10972 -0.05926 0.10972 -0.05926 C 0.11545 -0.06435 0.12136 -0.06574 0.12778 -0.06852 C 0.14636 -0.06782 0.16493 -0.06829 0.18334 -0.06667 C 0.18507 -0.06643 0.18594 -0.06389 0.1875 -0.06296 C 0.19531 -0.05856 0.20347 -0.05463 0.21111 -0.05 C 0.22535 -0.04143 0.24011 -0.04028 0.25556 -0.03889 C 0.27101 -0.03194 0.28698 -0.03079 0.30278 -0.02592 C 0.32344 -0.01944 0.31754 -0.02662 0.32361 -0.01852 " pathEditMode="relative" ptsTypes="fffffffffffffffA">
                                      <p:cBhvr>
                                        <p:cTn id="4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rohlídka 3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644008" y="3501008"/>
            <a:ext cx="304800" cy="304800"/>
          </a:xfrm>
          <a:prstGeom prst="rect">
            <a:avLst/>
          </a:prstGeom>
        </p:spPr>
      </p:pic>
      <p:pic>
        <p:nvPicPr>
          <p:cNvPr id="14" name="prohlídka 3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prohlídka 3.wav">
            <a:hlinkClick r:id="" action="ppaction://media"/>
          </p:cNvPr>
          <p:cNvPicPr>
            <a:picLocks noRot="1" noChangeAspect="1"/>
          </p:cNvPicPr>
          <p:nvPr>
            <a:wavAudioFile r:embed="rId3" name="prohlídka 3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-612576" y="-27384"/>
          <a:ext cx="10868025" cy="8342313"/>
        </p:xfrm>
        <a:graphic>
          <a:graphicData uri="http://schemas.openxmlformats.org/presentationml/2006/ole">
            <p:oleObj spid="_x0000_s23555" name="Acrobat Document" r:id="rId9" imgW="8019048" imgH="5668166" progId="">
              <p:embed/>
            </p:oleObj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-396552" y="1412776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latin typeface="AR CENA" pitchFamily="2" charset="0"/>
              </a:rPr>
              <a:t>  </a:t>
            </a:r>
            <a:r>
              <a:rPr lang="cs-CZ" sz="6000" dirty="0" smtClean="0">
                <a:latin typeface="AR CENA" pitchFamily="2" charset="0"/>
              </a:rPr>
              <a:t> </a:t>
            </a:r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1957</a:t>
            </a: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" name="Picture 4" descr="https://www.email.cz/download/i/JNbw85PC_s6jiAHI5Cggl7EV3zFrZbKLkvpJ9YMMWYLwOhpb8Tm3KbDnemm8c4b1-f-Sgec/Obr%C3%A1zek%20(11)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316" t="4716" r="5133" b="48047"/>
          <a:stretch>
            <a:fillRect/>
          </a:stretch>
        </p:blipFill>
        <p:spPr bwMode="auto">
          <a:xfrm>
            <a:off x="4139952" y="5229200"/>
            <a:ext cx="3240360" cy="214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 descr="Obrázek1.png"/>
          <p:cNvPicPr>
            <a:picLocks noChangeAspect="1"/>
          </p:cNvPicPr>
          <p:nvPr/>
        </p:nvPicPr>
        <p:blipFill>
          <a:blip r:embed="rId11" cstate="print"/>
          <a:srcRect l="44354" t="61550" r="26609" b="12200"/>
          <a:stretch>
            <a:fillRect/>
          </a:stretch>
        </p:blipFill>
        <p:spPr>
          <a:xfrm>
            <a:off x="4211960" y="5157192"/>
            <a:ext cx="3096344" cy="2150239"/>
          </a:xfrm>
          <a:prstGeom prst="rect">
            <a:avLst/>
          </a:prstGeom>
        </p:spPr>
      </p:pic>
      <p:pic>
        <p:nvPicPr>
          <p:cNvPr id="11" name="r.57.wav">
            <a:hlinkClick r:id="" action="ppaction://media"/>
          </p:cNvPr>
          <p:cNvPicPr>
            <a:picLocks noRot="1" noChangeAspect="1"/>
          </p:cNvPicPr>
          <p:nvPr>
            <a:wavAudioFile r:embed="rId4" name="r.57.wav"/>
          </p:nvPr>
        </p:nvPicPr>
        <p:blipFill>
          <a:blip r:embed="rId12" cstate="print"/>
          <a:stretch>
            <a:fillRect/>
          </a:stretch>
        </p:blipFill>
        <p:spPr>
          <a:xfrm>
            <a:off x="4788024" y="3284984"/>
            <a:ext cx="304800" cy="30480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51520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0" y="260648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Komunistické politické procesy 50.let byly zahájeny podle sovětského vzoru. Jejich cílem bylo zlikvidovat a vystrašit odpůrce komunistického režimu.</a:t>
            </a:r>
          </a:p>
        </p:txBody>
      </p:sp>
      <p:sp useBgFill="1">
        <p:nvSpPr>
          <p:cNvPr id="21" name="TextovéPole 20"/>
          <p:cNvSpPr txBox="1"/>
          <p:nvPr/>
        </p:nvSpPr>
        <p:spPr>
          <a:xfrm>
            <a:off x="-1116632" y="1916832"/>
            <a:ext cx="184731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cs-CZ" sz="2400" dirty="0" smtClean="0"/>
          </a:p>
          <a:p>
            <a:endParaRPr lang="cs-CZ" sz="2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-396552" y="36450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2" name="Obdélník 21"/>
          <p:cNvSpPr/>
          <p:nvPr/>
        </p:nvSpPr>
        <p:spPr>
          <a:xfrm>
            <a:off x="0" y="3068960"/>
            <a:ext cx="2555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Právní oporou těchto </a:t>
            </a:r>
          </a:p>
          <a:p>
            <a:r>
              <a:rPr lang="cs-CZ" sz="2400" dirty="0" smtClean="0"/>
              <a:t>procesů se stalo</a:t>
            </a:r>
          </a:p>
          <a:p>
            <a:r>
              <a:rPr lang="cs-CZ" sz="2400" dirty="0" smtClean="0"/>
              <a:t>schválení Zákona</a:t>
            </a:r>
          </a:p>
          <a:p>
            <a:r>
              <a:rPr lang="cs-CZ" sz="2400" dirty="0" smtClean="0"/>
              <a:t>na ochranu</a:t>
            </a:r>
          </a:p>
          <a:p>
            <a:r>
              <a:rPr lang="cs-CZ" sz="2400" dirty="0" smtClean="0"/>
              <a:t>lidově demokratické</a:t>
            </a:r>
          </a:p>
          <a:p>
            <a:r>
              <a:rPr lang="cs-CZ" sz="2400" dirty="0" smtClean="0"/>
              <a:t>republiky</a:t>
            </a:r>
          </a:p>
          <a:p>
            <a:r>
              <a:rPr lang="cs-CZ" sz="2400" dirty="0" smtClean="0"/>
              <a:t>č.231/1948 Sb. dne</a:t>
            </a:r>
          </a:p>
          <a:p>
            <a:r>
              <a:rPr lang="cs-CZ" sz="2400" dirty="0" smtClean="0"/>
              <a:t>9.října 1948</a:t>
            </a:r>
            <a:endParaRPr lang="cs-CZ" sz="2400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67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667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5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ozsudky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pic>
        <p:nvPicPr>
          <p:cNvPr id="14" name="Obrázek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ozsudky  s.wav">
            <a:hlinkClick r:id="" action="ppaction://media"/>
          </p:cNvPr>
          <p:cNvPicPr>
            <a:picLocks noRot="1" noChangeAspect="1"/>
          </p:cNvPicPr>
          <p:nvPr>
            <a:wavAudioFile r:embed="rId2" name="rozsudky  s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Obrázek 71" descr="img072.jpg"/>
          <p:cNvPicPr>
            <a:picLocks noChangeAspect="1"/>
          </p:cNvPicPr>
          <p:nvPr/>
        </p:nvPicPr>
        <p:blipFill>
          <a:blip r:embed="rId6" cstate="print"/>
          <a:srcRect b="6796"/>
          <a:stretch>
            <a:fillRect/>
          </a:stretch>
        </p:blipFill>
        <p:spPr>
          <a:xfrm rot="5400000">
            <a:off x="3429000" y="1143000"/>
            <a:ext cx="6858000" cy="4572000"/>
          </a:xfrm>
          <a:prstGeom prst="rect">
            <a:avLst/>
          </a:prstGeom>
        </p:spPr>
      </p:pic>
      <p:grpSp>
        <p:nvGrpSpPr>
          <p:cNvPr id="80" name="Skupina 79"/>
          <p:cNvGrpSpPr/>
          <p:nvPr/>
        </p:nvGrpSpPr>
        <p:grpSpPr>
          <a:xfrm>
            <a:off x="4572000" y="-270792"/>
            <a:ext cx="4464496" cy="7128792"/>
            <a:chOff x="4464496" y="-243408"/>
            <a:chExt cx="4464496" cy="7128792"/>
          </a:xfrm>
        </p:grpSpPr>
        <p:cxnSp>
          <p:nvCxnSpPr>
            <p:cNvPr id="74" name="Přímá spojovací čára 73"/>
            <p:cNvCxnSpPr/>
            <p:nvPr/>
          </p:nvCxnSpPr>
          <p:spPr>
            <a:xfrm>
              <a:off x="4464496" y="-216024"/>
              <a:ext cx="0" cy="710140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Přímá spojovací čára 74"/>
            <p:cNvCxnSpPr/>
            <p:nvPr/>
          </p:nvCxnSpPr>
          <p:spPr>
            <a:xfrm>
              <a:off x="5328592" y="-243408"/>
              <a:ext cx="0" cy="710140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Přímá spojovací čára 75"/>
            <p:cNvCxnSpPr/>
            <p:nvPr/>
          </p:nvCxnSpPr>
          <p:spPr>
            <a:xfrm>
              <a:off x="6264696" y="-243408"/>
              <a:ext cx="0" cy="710140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Přímá spojovací čára 76"/>
            <p:cNvCxnSpPr/>
            <p:nvPr/>
          </p:nvCxnSpPr>
          <p:spPr>
            <a:xfrm>
              <a:off x="7056784" y="-243408"/>
              <a:ext cx="0" cy="710140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Přímá spojovací čára 77"/>
            <p:cNvCxnSpPr/>
            <p:nvPr/>
          </p:nvCxnSpPr>
          <p:spPr>
            <a:xfrm>
              <a:off x="7992888" y="-243408"/>
              <a:ext cx="0" cy="710140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Přímá spojovací čára 78"/>
            <p:cNvCxnSpPr/>
            <p:nvPr/>
          </p:nvCxnSpPr>
          <p:spPr>
            <a:xfrm>
              <a:off x="8928992" y="-243408"/>
              <a:ext cx="0" cy="710140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Skupina 86"/>
          <p:cNvGrpSpPr/>
          <p:nvPr/>
        </p:nvGrpSpPr>
        <p:grpSpPr>
          <a:xfrm>
            <a:off x="4136621" y="188640"/>
            <a:ext cx="5619955" cy="6408712"/>
            <a:chOff x="4355976" y="620688"/>
            <a:chExt cx="5619955" cy="5760640"/>
          </a:xfrm>
        </p:grpSpPr>
        <p:cxnSp>
          <p:nvCxnSpPr>
            <p:cNvPr id="83" name="Přímá spojovací čára 82"/>
            <p:cNvCxnSpPr/>
            <p:nvPr/>
          </p:nvCxnSpPr>
          <p:spPr>
            <a:xfrm flipH="1">
              <a:off x="4355976" y="620688"/>
              <a:ext cx="5616624" cy="14401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Přímá spojovací čára 85"/>
            <p:cNvCxnSpPr/>
            <p:nvPr/>
          </p:nvCxnSpPr>
          <p:spPr>
            <a:xfrm flipH="1">
              <a:off x="4359307" y="6237312"/>
              <a:ext cx="5616624" cy="14401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ovéPole 15"/>
          <p:cNvSpPr txBox="1"/>
          <p:nvPr/>
        </p:nvSpPr>
        <p:spPr>
          <a:xfrm>
            <a:off x="1581128" y="322421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95536" y="2226345"/>
            <a:ext cx="367240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„Náš táta… zbylo hrozný roztrpčení, celý život poctivě pracoval, nic z toho všeho neměl            a nakonec mu stačilo jedině to, že se jmenoval Schonbach, aby ho zavřeli na půl roku.“ </a:t>
            </a:r>
            <a:endParaRPr kumimoji="0" lang="cs-CZ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79512" y="980728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dubna 1958</a:t>
            </a:r>
            <a:endParaRPr lang="cs-CZ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citace k snímku č.6.wav">
            <a:hlinkClick r:id="" action="ppaction://media"/>
          </p:cNvPr>
          <p:cNvPicPr>
            <a:picLocks noRot="1" noChangeAspect="1"/>
          </p:cNvPicPr>
          <p:nvPr>
            <a:wavAudioFile r:embed="rId1" name="citace k snímku č.6.wav"/>
          </p:nvPr>
        </p:nvPicPr>
        <p:blipFill>
          <a:blip r:embed="rId7" cstate="print"/>
          <a:stretch>
            <a:fillRect/>
          </a:stretch>
        </p:blipFill>
        <p:spPr>
          <a:xfrm>
            <a:off x="395536" y="5733256"/>
            <a:ext cx="304800" cy="304800"/>
          </a:xfrm>
          <a:prstGeom prst="rect">
            <a:avLst/>
          </a:prstGeom>
        </p:spPr>
      </p:pic>
      <p:pic>
        <p:nvPicPr>
          <p:cNvPr id="18" name="vězení 2.část.wav">
            <a:hlinkClick r:id="" action="ppaction://media"/>
          </p:cNvPr>
          <p:cNvPicPr>
            <a:picLocks noRot="1" noChangeAspect="1"/>
          </p:cNvPicPr>
          <p:nvPr>
            <a:wavAudioFile r:embed="rId2" name="vězení 2.část.wav"/>
          </p:nvPr>
        </p:nvPicPr>
        <p:blipFill>
          <a:blip r:embed="rId8" cstate="print"/>
          <a:stretch>
            <a:fillRect/>
          </a:stretch>
        </p:blipFill>
        <p:spPr>
          <a:xfrm>
            <a:off x="251520" y="6093296"/>
            <a:ext cx="304800" cy="304800"/>
          </a:xfrm>
          <a:prstGeom prst="rect">
            <a:avLst/>
          </a:prstGeom>
        </p:spPr>
      </p:pic>
      <p:pic>
        <p:nvPicPr>
          <p:cNvPr id="19" name="vezeni 1s.wav">
            <a:hlinkClick r:id="" action="ppaction://media"/>
          </p:cNvPr>
          <p:cNvPicPr>
            <a:picLocks noRot="1" noChangeAspect="1"/>
          </p:cNvPicPr>
          <p:nvPr>
            <a:wavAudioFile r:embed="rId3" name="vezeni 1s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0658" name="Picture 2" descr="https://email.seznam.cz/imageshow/DRYR6wlYHeXNX7S0XQIYj7kdxwlUsBiNJoVe1KYuXkml0dexySPqm6jfcmG0a37t8feKef8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l="17342" t="14001" r="12395" b="14166"/>
          <a:stretch>
            <a:fillRect/>
          </a:stretch>
        </p:blipFill>
        <p:spPr bwMode="auto">
          <a:xfrm rot="5400000">
            <a:off x="1143000" y="-1143001"/>
            <a:ext cx="6858000" cy="9144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3520871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104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5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659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4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20000" showWhenStopped="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řeběhlík, kluk.wav">
            <a:hlinkClick r:id="" action="ppaction://media"/>
          </p:cNvPr>
          <p:cNvPicPr>
            <a:picLocks noRot="1" noChangeAspect="1"/>
          </p:cNvPicPr>
          <p:nvPr>
            <a:wavAudioFile r:embed="rId1" name="přeběhlík, kluk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přeběhlictví dobré s.wav">
            <a:hlinkClick r:id="" action="ppaction://media"/>
          </p:cNvPr>
          <p:cNvPicPr>
            <a:picLocks noRot="1" noChangeAspect="1"/>
          </p:cNvPicPr>
          <p:nvPr>
            <a:wavAudioFile r:embed="rId2" name="přeběhlictví dobré s.wav"/>
          </p:nvPr>
        </p:nvPicPr>
        <p:blipFill>
          <a:blip r:embed="rId5" cstate="print"/>
          <a:stretch>
            <a:fillRect/>
          </a:stretch>
        </p:blipFill>
        <p:spPr>
          <a:xfrm>
            <a:off x="4139952" y="4293096"/>
            <a:ext cx="304800" cy="304800"/>
          </a:xfrm>
          <a:prstGeom prst="rect">
            <a:avLst/>
          </a:prstGeom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 descr="https://email.seznam.cz/imageshow/EKGJ34Pp8AxF7KWx-tSUgfg4kR2HRFIceuuL6OfRTqgRG-OJRSomZhzT5lUoX_LhBev-bXM">
            <a:hlinkClick r:id="rId6" tgtFrame="&quot;_blank&quot;"/>
          </p:cNvPr>
          <p:cNvPicPr/>
          <p:nvPr/>
        </p:nvPicPr>
        <p:blipFill>
          <a:blip r:embed="rId7" cstate="print"/>
          <a:srcRect l="17451" t="16138" r="14300" b="13775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délník 58"/>
          <p:cNvSpPr/>
          <p:nvPr/>
        </p:nvSpPr>
        <p:spPr>
          <a:xfrm>
            <a:off x="1115616" y="3356992"/>
            <a:ext cx="432048" cy="122413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8100392" y="548680"/>
            <a:ext cx="360040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4" name="Skupina 9"/>
          <p:cNvGrpSpPr/>
          <p:nvPr/>
        </p:nvGrpSpPr>
        <p:grpSpPr>
          <a:xfrm>
            <a:off x="-792088" y="0"/>
            <a:ext cx="1584176" cy="1988840"/>
            <a:chOff x="3851920" y="3789040"/>
            <a:chExt cx="864096" cy="1800200"/>
          </a:xfrm>
        </p:grpSpPr>
        <p:sp>
          <p:nvSpPr>
            <p:cNvPr id="5" name="Obdélník 4"/>
            <p:cNvSpPr/>
            <p:nvPr/>
          </p:nvSpPr>
          <p:spPr>
            <a:xfrm>
              <a:off x="3851920" y="4581128"/>
              <a:ext cx="864096" cy="10081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Rovnoramenný trojúhelník 5"/>
            <p:cNvSpPr/>
            <p:nvPr/>
          </p:nvSpPr>
          <p:spPr>
            <a:xfrm>
              <a:off x="3851920" y="3789040"/>
              <a:ext cx="864096" cy="792088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4421161" y="4785126"/>
              <a:ext cx="144016" cy="2160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8" name="Volný tvar 7"/>
          <p:cNvSpPr/>
          <p:nvPr/>
        </p:nvSpPr>
        <p:spPr>
          <a:xfrm>
            <a:off x="1259632" y="620688"/>
            <a:ext cx="6048672" cy="4248472"/>
          </a:xfrm>
          <a:custGeom>
            <a:avLst/>
            <a:gdLst>
              <a:gd name="connsiteX0" fmla="*/ 0 w 5289453"/>
              <a:gd name="connsiteY0" fmla="*/ 328247 h 2733822"/>
              <a:gd name="connsiteX1" fmla="*/ 1645920 w 5289453"/>
              <a:gd name="connsiteY1" fmla="*/ 215705 h 2733822"/>
              <a:gd name="connsiteX2" fmla="*/ 1364566 w 5289453"/>
              <a:gd name="connsiteY2" fmla="*/ 1622475 h 2733822"/>
              <a:gd name="connsiteX3" fmla="*/ 2926080 w 5289453"/>
              <a:gd name="connsiteY3" fmla="*/ 2579078 h 2733822"/>
              <a:gd name="connsiteX4" fmla="*/ 5289453 w 5289453"/>
              <a:gd name="connsiteY4" fmla="*/ 2550942 h 273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9453" h="2733822">
                <a:moveTo>
                  <a:pt x="0" y="328247"/>
                </a:moveTo>
                <a:cubicBezTo>
                  <a:pt x="709246" y="164123"/>
                  <a:pt x="1418492" y="0"/>
                  <a:pt x="1645920" y="215705"/>
                </a:cubicBezTo>
                <a:cubicBezTo>
                  <a:pt x="1873348" y="431410"/>
                  <a:pt x="1151206" y="1228580"/>
                  <a:pt x="1364566" y="1622475"/>
                </a:cubicBezTo>
                <a:cubicBezTo>
                  <a:pt x="1577926" y="2016371"/>
                  <a:pt x="2271932" y="2424334"/>
                  <a:pt x="2926080" y="2579078"/>
                </a:cubicBezTo>
                <a:cubicBezTo>
                  <a:pt x="3580228" y="2733822"/>
                  <a:pt x="4806462" y="2579077"/>
                  <a:pt x="5289453" y="2550942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012160" y="1556792"/>
            <a:ext cx="2736304" cy="2880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687616" y="404664"/>
            <a:ext cx="3456384" cy="1152128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6300192" y="1844824"/>
            <a:ext cx="504056" cy="432048"/>
          </a:xfrm>
          <a:prstGeom prst="rect">
            <a:avLst/>
          </a:prstGeom>
          <a:solidFill>
            <a:srgbClr val="68CC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7092280" y="1844824"/>
            <a:ext cx="504056" cy="432048"/>
          </a:xfrm>
          <a:prstGeom prst="rect">
            <a:avLst/>
          </a:prstGeom>
          <a:solidFill>
            <a:srgbClr val="68CC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956376" y="1844824"/>
            <a:ext cx="504056" cy="432048"/>
          </a:xfrm>
          <a:prstGeom prst="rect">
            <a:avLst/>
          </a:prstGeom>
          <a:solidFill>
            <a:srgbClr val="68CC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6300192" y="2564904"/>
            <a:ext cx="504056" cy="432048"/>
          </a:xfrm>
          <a:prstGeom prst="rect">
            <a:avLst/>
          </a:prstGeom>
          <a:solidFill>
            <a:srgbClr val="68CC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7092280" y="2564904"/>
            <a:ext cx="504056" cy="432048"/>
          </a:xfrm>
          <a:prstGeom prst="rect">
            <a:avLst/>
          </a:prstGeom>
          <a:solidFill>
            <a:srgbClr val="68CC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7956376" y="2564904"/>
            <a:ext cx="504056" cy="432048"/>
          </a:xfrm>
          <a:prstGeom prst="rect">
            <a:avLst/>
          </a:prstGeom>
          <a:solidFill>
            <a:srgbClr val="68CC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Zaoblený obdélník 17"/>
          <p:cNvSpPr/>
          <p:nvPr/>
        </p:nvSpPr>
        <p:spPr>
          <a:xfrm>
            <a:off x="6660232" y="3356992"/>
            <a:ext cx="1584176" cy="10801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20" name="Přímá spojovací čára 19"/>
          <p:cNvCxnSpPr>
            <a:stCxn id="18" idx="0"/>
            <a:endCxn id="18" idx="2"/>
          </p:cNvCxnSpPr>
          <p:nvPr/>
        </p:nvCxnSpPr>
        <p:spPr>
          <a:xfrm>
            <a:off x="7452320" y="3356992"/>
            <a:ext cx="0" cy="108012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Skupina 29"/>
          <p:cNvGrpSpPr/>
          <p:nvPr/>
        </p:nvGrpSpPr>
        <p:grpSpPr>
          <a:xfrm>
            <a:off x="6660232" y="3356992"/>
            <a:ext cx="792088" cy="1080120"/>
            <a:chOff x="6660232" y="3356992"/>
            <a:chExt cx="792088" cy="1080120"/>
          </a:xfrm>
        </p:grpSpPr>
        <p:cxnSp>
          <p:nvCxnSpPr>
            <p:cNvPr id="22" name="Přímá spojovací čára 21"/>
            <p:cNvCxnSpPr/>
            <p:nvPr/>
          </p:nvCxnSpPr>
          <p:spPr>
            <a:xfrm>
              <a:off x="6732240" y="3429000"/>
              <a:ext cx="720080" cy="5760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Přímá spojovací čára 23"/>
            <p:cNvCxnSpPr/>
            <p:nvPr/>
          </p:nvCxnSpPr>
          <p:spPr>
            <a:xfrm>
              <a:off x="6660232" y="3717032"/>
              <a:ext cx="792088" cy="648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Přímá spojovací čára 25"/>
            <p:cNvCxnSpPr/>
            <p:nvPr/>
          </p:nvCxnSpPr>
          <p:spPr>
            <a:xfrm>
              <a:off x="6948264" y="3356992"/>
              <a:ext cx="504056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Přímá spojovací čára 27"/>
            <p:cNvCxnSpPr/>
            <p:nvPr/>
          </p:nvCxnSpPr>
          <p:spPr>
            <a:xfrm>
              <a:off x="6660232" y="3933056"/>
              <a:ext cx="576064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Skupina 30"/>
          <p:cNvGrpSpPr/>
          <p:nvPr/>
        </p:nvGrpSpPr>
        <p:grpSpPr>
          <a:xfrm flipH="1">
            <a:off x="7452320" y="3356992"/>
            <a:ext cx="792088" cy="1080120"/>
            <a:chOff x="6660232" y="3356992"/>
            <a:chExt cx="792088" cy="1080120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6732240" y="3429000"/>
              <a:ext cx="720080" cy="5760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6660232" y="3717032"/>
              <a:ext cx="792088" cy="6480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Přímá spojovací čára 33"/>
            <p:cNvCxnSpPr/>
            <p:nvPr/>
          </p:nvCxnSpPr>
          <p:spPr>
            <a:xfrm>
              <a:off x="6948264" y="3356992"/>
              <a:ext cx="504056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Přímá spojovací čára 34"/>
            <p:cNvCxnSpPr/>
            <p:nvPr/>
          </p:nvCxnSpPr>
          <p:spPr>
            <a:xfrm>
              <a:off x="6660232" y="3933056"/>
              <a:ext cx="648072" cy="5040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Skupina 41"/>
          <p:cNvGrpSpPr/>
          <p:nvPr/>
        </p:nvGrpSpPr>
        <p:grpSpPr>
          <a:xfrm>
            <a:off x="6300192" y="1844824"/>
            <a:ext cx="504056" cy="432048"/>
            <a:chOff x="6300192" y="1844824"/>
            <a:chExt cx="504056" cy="432048"/>
          </a:xfrm>
        </p:grpSpPr>
        <p:cxnSp>
          <p:nvCxnSpPr>
            <p:cNvPr id="39" name="Přímá spojovací čára 38"/>
            <p:cNvCxnSpPr>
              <a:stCxn id="12" idx="0"/>
              <a:endCxn id="12" idx="2"/>
            </p:cNvCxnSpPr>
            <p:nvPr/>
          </p:nvCxnSpPr>
          <p:spPr>
            <a:xfrm>
              <a:off x="6552220" y="1844824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Přímá spojovací čára 40"/>
            <p:cNvCxnSpPr>
              <a:stCxn id="12" idx="1"/>
              <a:endCxn id="12" idx="3"/>
            </p:cNvCxnSpPr>
            <p:nvPr/>
          </p:nvCxnSpPr>
          <p:spPr>
            <a:xfrm>
              <a:off x="6300192" y="2060848"/>
              <a:ext cx="50405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Skupina 42"/>
          <p:cNvGrpSpPr/>
          <p:nvPr/>
        </p:nvGrpSpPr>
        <p:grpSpPr>
          <a:xfrm>
            <a:off x="7092280" y="1844824"/>
            <a:ext cx="504056" cy="432048"/>
            <a:chOff x="6300192" y="1844824"/>
            <a:chExt cx="504056" cy="432048"/>
          </a:xfrm>
        </p:grpSpPr>
        <p:cxnSp>
          <p:nvCxnSpPr>
            <p:cNvPr id="44" name="Přímá spojovací čára 43"/>
            <p:cNvCxnSpPr/>
            <p:nvPr/>
          </p:nvCxnSpPr>
          <p:spPr>
            <a:xfrm>
              <a:off x="6552220" y="1844824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Přímá spojovací čára 44"/>
            <p:cNvCxnSpPr/>
            <p:nvPr/>
          </p:nvCxnSpPr>
          <p:spPr>
            <a:xfrm>
              <a:off x="6300192" y="2060848"/>
              <a:ext cx="50405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Skupina 45"/>
          <p:cNvGrpSpPr/>
          <p:nvPr/>
        </p:nvGrpSpPr>
        <p:grpSpPr>
          <a:xfrm>
            <a:off x="7956376" y="1844824"/>
            <a:ext cx="504056" cy="432048"/>
            <a:chOff x="6300192" y="1844824"/>
            <a:chExt cx="504056" cy="432048"/>
          </a:xfrm>
        </p:grpSpPr>
        <p:cxnSp>
          <p:nvCxnSpPr>
            <p:cNvPr id="47" name="Přímá spojovací čára 46"/>
            <p:cNvCxnSpPr/>
            <p:nvPr/>
          </p:nvCxnSpPr>
          <p:spPr>
            <a:xfrm>
              <a:off x="6552220" y="1844824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Přímá spojovací čára 47"/>
            <p:cNvCxnSpPr/>
            <p:nvPr/>
          </p:nvCxnSpPr>
          <p:spPr>
            <a:xfrm>
              <a:off x="6300192" y="2060848"/>
              <a:ext cx="50405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Skupina 48"/>
          <p:cNvGrpSpPr/>
          <p:nvPr/>
        </p:nvGrpSpPr>
        <p:grpSpPr>
          <a:xfrm>
            <a:off x="6300192" y="2564904"/>
            <a:ext cx="504056" cy="432048"/>
            <a:chOff x="6300192" y="1844824"/>
            <a:chExt cx="504056" cy="432048"/>
          </a:xfrm>
        </p:grpSpPr>
        <p:cxnSp>
          <p:nvCxnSpPr>
            <p:cNvPr id="50" name="Přímá spojovací čára 49"/>
            <p:cNvCxnSpPr/>
            <p:nvPr/>
          </p:nvCxnSpPr>
          <p:spPr>
            <a:xfrm>
              <a:off x="6552220" y="1844824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Přímá spojovací čára 50"/>
            <p:cNvCxnSpPr/>
            <p:nvPr/>
          </p:nvCxnSpPr>
          <p:spPr>
            <a:xfrm>
              <a:off x="6300192" y="2060848"/>
              <a:ext cx="50405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Skupina 51"/>
          <p:cNvGrpSpPr/>
          <p:nvPr/>
        </p:nvGrpSpPr>
        <p:grpSpPr>
          <a:xfrm>
            <a:off x="7092280" y="2564904"/>
            <a:ext cx="504056" cy="432048"/>
            <a:chOff x="6300192" y="1844824"/>
            <a:chExt cx="504056" cy="432048"/>
          </a:xfrm>
        </p:grpSpPr>
        <p:cxnSp>
          <p:nvCxnSpPr>
            <p:cNvPr id="53" name="Přímá spojovací čára 52"/>
            <p:cNvCxnSpPr/>
            <p:nvPr/>
          </p:nvCxnSpPr>
          <p:spPr>
            <a:xfrm>
              <a:off x="6552220" y="1844824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Přímá spojovací čára 53"/>
            <p:cNvCxnSpPr/>
            <p:nvPr/>
          </p:nvCxnSpPr>
          <p:spPr>
            <a:xfrm>
              <a:off x="6300192" y="2060848"/>
              <a:ext cx="50405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Skupina 54"/>
          <p:cNvGrpSpPr/>
          <p:nvPr/>
        </p:nvGrpSpPr>
        <p:grpSpPr>
          <a:xfrm>
            <a:off x="7956376" y="2564904"/>
            <a:ext cx="504056" cy="432048"/>
            <a:chOff x="6300192" y="1844824"/>
            <a:chExt cx="504056" cy="432048"/>
          </a:xfrm>
        </p:grpSpPr>
        <p:cxnSp>
          <p:nvCxnSpPr>
            <p:cNvPr id="56" name="Přímá spojovací čára 55"/>
            <p:cNvCxnSpPr/>
            <p:nvPr/>
          </p:nvCxnSpPr>
          <p:spPr>
            <a:xfrm>
              <a:off x="6552220" y="1844824"/>
              <a:ext cx="0" cy="4320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Přímá spojovací čára 56"/>
            <p:cNvCxnSpPr/>
            <p:nvPr/>
          </p:nvCxnSpPr>
          <p:spPr>
            <a:xfrm>
              <a:off x="6300192" y="2060848"/>
              <a:ext cx="50405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Skupina 60"/>
          <p:cNvGrpSpPr/>
          <p:nvPr/>
        </p:nvGrpSpPr>
        <p:grpSpPr>
          <a:xfrm rot="20953289">
            <a:off x="417467" y="3085030"/>
            <a:ext cx="2393312" cy="1051778"/>
            <a:chOff x="467544" y="2996952"/>
            <a:chExt cx="2587135" cy="1163241"/>
          </a:xfrm>
          <a:solidFill>
            <a:schemeClr val="tx1">
              <a:lumMod val="95000"/>
            </a:schemeClr>
          </a:solidFill>
        </p:grpSpPr>
        <p:sp>
          <p:nvSpPr>
            <p:cNvPr id="58" name="Obdélník 57"/>
            <p:cNvSpPr/>
            <p:nvPr/>
          </p:nvSpPr>
          <p:spPr>
            <a:xfrm rot="486807">
              <a:off x="467544" y="2996952"/>
              <a:ext cx="2016224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0" name="Rovnoramenný trojúhelník 59"/>
            <p:cNvSpPr/>
            <p:nvPr/>
          </p:nvSpPr>
          <p:spPr>
            <a:xfrm rot="5880885">
              <a:off x="2166044" y="3271557"/>
              <a:ext cx="1138578" cy="638693"/>
            </a:xfrm>
            <a:prstGeom prst="triangle">
              <a:avLst>
                <a:gd name="adj" fmla="val 5107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62" name="TextovéPole 61"/>
          <p:cNvSpPr txBox="1"/>
          <p:nvPr/>
        </p:nvSpPr>
        <p:spPr>
          <a:xfrm>
            <a:off x="611560" y="2924944"/>
            <a:ext cx="136815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    </a:t>
            </a:r>
            <a:r>
              <a:rPr lang="cs-CZ" sz="2800" b="1" dirty="0" smtClean="0"/>
              <a:t>SLAPY</a:t>
            </a:r>
            <a:endParaRPr lang="cs-CZ" sz="2800" b="1" dirty="0"/>
          </a:p>
        </p:txBody>
      </p:sp>
      <p:pic>
        <p:nvPicPr>
          <p:cNvPr id="1026" name="Picture 2" descr="C:\Program Files (x86)\Microsoft Office\MEDIA\CAGCAT10\j0281904.wm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6666"/>
              </a:clrFrom>
              <a:clrTo>
                <a:srgbClr val="006666">
                  <a:alpha val="0"/>
                </a:srgbClr>
              </a:clrTo>
            </a:clrChange>
          </a:blip>
          <a:srcRect l="3295" t="3727" r="1141"/>
          <a:stretch>
            <a:fillRect/>
          </a:stretch>
        </p:blipFill>
        <p:spPr bwMode="auto">
          <a:xfrm>
            <a:off x="6804248" y="4869160"/>
            <a:ext cx="2088232" cy="1988840"/>
          </a:xfrm>
          <a:prstGeom prst="rect">
            <a:avLst/>
          </a:prstGeom>
          <a:noFill/>
        </p:spPr>
      </p:pic>
      <p:pic>
        <p:nvPicPr>
          <p:cNvPr id="73" name="Obrázek 72" descr="mohnblume1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4725144"/>
            <a:ext cx="2664296" cy="2664296"/>
          </a:xfrm>
          <a:prstGeom prst="rect">
            <a:avLst/>
          </a:prstGeom>
        </p:spPr>
      </p:pic>
      <p:pic>
        <p:nvPicPr>
          <p:cNvPr id="74" name="Obrázek 73" descr="tulip-flower-17-3849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497"/>
          <a:stretch>
            <a:fillRect/>
          </a:stretch>
        </p:blipFill>
        <p:spPr>
          <a:xfrm>
            <a:off x="0" y="5085184"/>
            <a:ext cx="4103566" cy="2218928"/>
          </a:xfrm>
          <a:prstGeom prst="rect">
            <a:avLst/>
          </a:prstGeom>
          <a:ln>
            <a:noFill/>
          </a:ln>
        </p:spPr>
      </p:pic>
      <p:sp>
        <p:nvSpPr>
          <p:cNvPr id="67" name="TextovéPole 66"/>
          <p:cNvSpPr txBox="1"/>
          <p:nvPr/>
        </p:nvSpPr>
        <p:spPr>
          <a:xfrm>
            <a:off x="4067944" y="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1959 - 1967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" name="Obrázek 74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371" t="14542" r="21876" b="15000"/>
          <a:stretch>
            <a:fillRect/>
          </a:stretch>
        </p:blipFill>
        <p:spPr bwMode="auto">
          <a:xfrm>
            <a:off x="755576" y="0"/>
            <a:ext cx="1080120" cy="228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12s.wav">
            <a:hlinkClick r:id="" action="ppaction://media"/>
          </p:cNvPr>
          <p:cNvPicPr>
            <a:picLocks noRot="1" noChangeAspect="1"/>
          </p:cNvPicPr>
          <p:nvPr>
            <a:wavAudioFile r:embed="rId1" name="12s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3" name="Slapy.wav">
            <a:hlinkClick r:id="" action="ppaction://media"/>
          </p:cNvPr>
          <p:cNvPicPr>
            <a:picLocks noRot="1" noChangeAspect="1"/>
          </p:cNvPicPr>
          <p:nvPr>
            <a:wavAudioFile r:embed="rId2" name="Slapy.wav"/>
          </p:nvPr>
        </p:nvPicPr>
        <p:blipFill>
          <a:blip r:embed="rId9" cstate="print"/>
          <a:stretch>
            <a:fillRect/>
          </a:stretch>
        </p:blipFill>
        <p:spPr>
          <a:xfrm>
            <a:off x="4860032" y="40050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5.18519E-6 C 0.00764 -0.00509 0.01632 -0.00624 0.02361 -0.01111 C 0.05208 -0.03009 0.08368 -0.03518 0.11528 -0.03703 C 0.13802 -0.04305 0.15764 -0.03981 0.18194 -0.03888 C 0.18698 -0.03749 0.19236 -0.03726 0.19722 -0.03518 C 0.20382 -0.03217 0.20712 -0.02222 0.2125 -0.01666 C 0.2243 -0.00439 0.22726 -0.003 0.23055 0.01482 C 0.22969 0.03334 0.22934 0.05186 0.22778 0.07038 C 0.22743 0.07454 0.22361 0.07963 0.22222 0.08334 C 0.2184 0.09329 0.21493 0.10093 0.20972 0.10926 C 0.2026 0.12084 0.19983 0.13774 0.19722 0.15186 C 0.19566 0.1757 0.19184 0.2007 0.1875 0.22408 C 0.18854 0.24121 0.18976 0.25463 0.19444 0.27038 C 0.19687 0.29005 0.2033 0.30487 0.20972 0.32223 C 0.21215 0.32848 0.21597 0.33426 0.21805 0.34075 C 0.21805 0.34075 0.22153 0.35463 0.22222 0.35741 C 0.22344 0.36204 0.22743 0.36436 0.22917 0.36852 C 0.23177 0.37477 0.2342 0.38334 0.2375 0.38889 C 0.24826 0.40695 0.24201 0.39491 0.25 0.40371 C 0.25555 0.40996 0.26024 0.41922 0.26528 0.42593 C 0.26858 0.43033 0.27118 0.42963 0.275 0.43334 C 0.28003 0.43797 0.2842 0.44491 0.28889 0.45001 C 0.29219 0.45348 0.29844 0.4588 0.30278 0.46112 C 0.30555 0.46251 0.30868 0.46274 0.31111 0.46482 C 0.32014 0.47292 0.32969 0.48172 0.34028 0.48519 C 0.35208 0.49561 0.36528 0.49653 0.37917 0.49815 C 0.39236 0.50209 0.4059 0.50672 0.41805 0.51482 C 0.42535 0.51968 0.43264 0.52593 0.44028 0.52963 C 0.44392 0.53149 0.44774 0.53172 0.45139 0.53334 C 0.47083 0.53264 0.49028 0.53264 0.50972 0.53149 C 0.51996 0.53079 0.54028 0.52593 0.54028 0.52593 C 0.56024 0.51713 0.58142 0.50371 0.60278 0.50371 " pathEditMode="relative" ptsTypes="fffffffffffffffffffffffffffffffA">
                                      <p:cBhvr>
                                        <p:cTn id="8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22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22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00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-315416"/>
            <a:ext cx="9396536" cy="381642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Volný tvar 5"/>
          <p:cNvSpPr/>
          <p:nvPr/>
        </p:nvSpPr>
        <p:spPr>
          <a:xfrm>
            <a:off x="-2340768" y="1556792"/>
            <a:ext cx="13488609" cy="6411551"/>
          </a:xfrm>
          <a:custGeom>
            <a:avLst/>
            <a:gdLst>
              <a:gd name="connsiteX0" fmla="*/ 1804609 w 13488609"/>
              <a:gd name="connsiteY0" fmla="*/ 2506134 h 7295848"/>
              <a:gd name="connsiteX1" fmla="*/ 2719009 w 13488609"/>
              <a:gd name="connsiteY1" fmla="*/ 1388534 h 7295848"/>
              <a:gd name="connsiteX2" fmla="*/ 3459238 w 13488609"/>
              <a:gd name="connsiteY2" fmla="*/ 1591734 h 7295848"/>
              <a:gd name="connsiteX3" fmla="*/ 6144381 w 13488609"/>
              <a:gd name="connsiteY3" fmla="*/ 677334 h 7295848"/>
              <a:gd name="connsiteX4" fmla="*/ 7697409 w 13488609"/>
              <a:gd name="connsiteY4" fmla="*/ 1838476 h 7295848"/>
              <a:gd name="connsiteX5" fmla="*/ 8452152 w 13488609"/>
              <a:gd name="connsiteY5" fmla="*/ 1141791 h 7295848"/>
              <a:gd name="connsiteX6" fmla="*/ 9526209 w 13488609"/>
              <a:gd name="connsiteY6" fmla="*/ 1577219 h 7295848"/>
              <a:gd name="connsiteX7" fmla="*/ 10585752 w 13488609"/>
              <a:gd name="connsiteY7" fmla="*/ 1127276 h 7295848"/>
              <a:gd name="connsiteX8" fmla="*/ 11079238 w 13488609"/>
              <a:gd name="connsiteY8" fmla="*/ 1446591 h 7295848"/>
              <a:gd name="connsiteX9" fmla="*/ 11761409 w 13488609"/>
              <a:gd name="connsiteY9" fmla="*/ 822476 h 7295848"/>
              <a:gd name="connsiteX10" fmla="*/ 11804952 w 13488609"/>
              <a:gd name="connsiteY10" fmla="*/ 6381448 h 7295848"/>
              <a:gd name="connsiteX11" fmla="*/ 1659467 w 13488609"/>
              <a:gd name="connsiteY11" fmla="*/ 6308876 h 7295848"/>
              <a:gd name="connsiteX12" fmla="*/ 1848152 w 13488609"/>
              <a:gd name="connsiteY12" fmla="*/ 2477105 h 72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88609" h="7295848">
                <a:moveTo>
                  <a:pt x="1804609" y="2506134"/>
                </a:moveTo>
                <a:cubicBezTo>
                  <a:pt x="2123923" y="2023534"/>
                  <a:pt x="2443238" y="1540934"/>
                  <a:pt x="2719009" y="1388534"/>
                </a:cubicBezTo>
                <a:cubicBezTo>
                  <a:pt x="2994780" y="1236134"/>
                  <a:pt x="2888343" y="1710267"/>
                  <a:pt x="3459238" y="1591734"/>
                </a:cubicBezTo>
                <a:cubicBezTo>
                  <a:pt x="4030133" y="1473201"/>
                  <a:pt x="5438019" y="636210"/>
                  <a:pt x="6144381" y="677334"/>
                </a:cubicBezTo>
                <a:cubicBezTo>
                  <a:pt x="6850743" y="718458"/>
                  <a:pt x="7312780" y="1761066"/>
                  <a:pt x="7697409" y="1838476"/>
                </a:cubicBezTo>
                <a:cubicBezTo>
                  <a:pt x="8082038" y="1915886"/>
                  <a:pt x="8147352" y="1185334"/>
                  <a:pt x="8452152" y="1141791"/>
                </a:cubicBezTo>
                <a:cubicBezTo>
                  <a:pt x="8756952" y="1098248"/>
                  <a:pt x="9170609" y="1579638"/>
                  <a:pt x="9526209" y="1577219"/>
                </a:cubicBezTo>
                <a:cubicBezTo>
                  <a:pt x="9881809" y="1574800"/>
                  <a:pt x="10326914" y="1149047"/>
                  <a:pt x="10585752" y="1127276"/>
                </a:cubicBezTo>
                <a:cubicBezTo>
                  <a:pt x="10844590" y="1105505"/>
                  <a:pt x="10883295" y="1497391"/>
                  <a:pt x="11079238" y="1446591"/>
                </a:cubicBezTo>
                <a:cubicBezTo>
                  <a:pt x="11275181" y="1395791"/>
                  <a:pt x="11640457" y="0"/>
                  <a:pt x="11761409" y="822476"/>
                </a:cubicBezTo>
                <a:cubicBezTo>
                  <a:pt x="11882361" y="1644952"/>
                  <a:pt x="13488609" y="5467048"/>
                  <a:pt x="11804952" y="6381448"/>
                </a:cubicBezTo>
                <a:cubicBezTo>
                  <a:pt x="10121295" y="7295848"/>
                  <a:pt x="3318934" y="6959600"/>
                  <a:pt x="1659467" y="6308876"/>
                </a:cubicBezTo>
                <a:cubicBezTo>
                  <a:pt x="0" y="5658152"/>
                  <a:pt x="924076" y="4067628"/>
                  <a:pt x="1848152" y="2477105"/>
                </a:cubicBezTo>
              </a:path>
            </a:pathLst>
          </a:custGeom>
          <a:solidFill>
            <a:srgbClr val="92D050"/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52400" y="152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172" name="Picture 4" descr="https://www.email.cz/download/i/JNbw85PC_s6jiAHI5Cggl7EV3zFrZbKLkvpJ9YMMWYLwOhpb8Tm3KbDnemm8c4b1-f-Sgec/Obr%C3%A1zek%20(11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316" t="4716" r="5133" b="48047"/>
          <a:stretch>
            <a:fillRect/>
          </a:stretch>
        </p:blipFill>
        <p:spPr bwMode="auto">
          <a:xfrm>
            <a:off x="1619672" y="2852936"/>
            <a:ext cx="468052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s://www.email.cz/download/i/JNbw85PC_s6jiAHI5Cggl7EV3zFrZbKLkvpJ9YMMWYLwOhpb8Tm3KbDnemm8c4b1-f-Sgec/Obr%C3%A1zek%20(11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464" r="41134" b="1953"/>
          <a:stretch>
            <a:fillRect/>
          </a:stretch>
        </p:blipFill>
        <p:spPr bwMode="auto">
          <a:xfrm>
            <a:off x="2195736" y="3429000"/>
            <a:ext cx="2556792" cy="2304256"/>
          </a:xfrm>
          <a:prstGeom prst="rect">
            <a:avLst/>
          </a:prstGeom>
          <a:noFill/>
        </p:spPr>
      </p:pic>
      <p:pic>
        <p:nvPicPr>
          <p:cNvPr id="7170" name="Picture 2" descr="https://www.email.cz/download/i/VcNxwK3iIt8RwcFW5_rV5IyisuLSb9dwJTMelP-2K8w6pDrIRAbC2p1wpzopfDNGhIi_UnI/Obr%C3%A1zek%20(10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19" t="20384" r="8257" b="42804"/>
          <a:stretch>
            <a:fillRect/>
          </a:stretch>
        </p:blipFill>
        <p:spPr bwMode="auto">
          <a:xfrm>
            <a:off x="9612560" y="2492896"/>
            <a:ext cx="5184576" cy="3312368"/>
          </a:xfrm>
          <a:prstGeom prst="rect">
            <a:avLst/>
          </a:prstGeom>
          <a:noFill/>
        </p:spPr>
      </p:pic>
      <p:pic>
        <p:nvPicPr>
          <p:cNvPr id="11" name="13s.wav">
            <a:hlinkClick r:id="" action="ppaction://media"/>
          </p:cNvPr>
          <p:cNvPicPr>
            <a:picLocks noRot="1" noChangeAspect="1"/>
          </p:cNvPicPr>
          <p:nvPr>
            <a:wavAudioFile r:embed="rId1" name="13s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5.55556E-7 0.03398 C -0.0217 0.03098 -0.03837 0.03791 -0.05851 0.03907 C -0.06684 0.03953 -0.07465 0.03976 -0.08281 0.04046 C -0.12049 0.04716 -0.23837 0.04208 -0.26024 0.04161 C -0.27257 0.03976 -0.2849 0.03815 -0.2974 0.03653 C -0.31997 0.02982 -0.34358 0.03237 -0.37188 0.03144 C -0.39705 0.02751 -0.38212 0.02936 -0.41684 0.02774 C -0.45955 0.02104 -0.52899 0.02635 -0.56007 0.02658 C -0.5776 0.02867 -0.58733 0.02936 -0.60781 0.03028 C -0.64045 0.03329 -0.67813 0.0289 -0.71146 0.02774 C -0.73281 0.02427 -0.75139 0.02474 -0.775 0.02404 C -0.78733 0.02242 -0.79722 0.01942 -0.80938 0.01757 C -0.81198 0.01687 -0.81476 0.01641 -0.81736 0.01526 C -0.81944 0.0141 -0.81979 0.01225 -0.82292 0.01132 C -0.82743 0.01017 -0.83837 0.00878 -0.83837 0.00901 C -0.8401 0.00809 -0.84201 0.00693 -0.8441 0.00647 C -0.84601 0.00578 -0.84983 0.00601 -0.85191 0.00508 C -0.85747 0.00277 -0.86076 -0.00162 -0.86771 -0.00394 C -0.87604 -0.00625 -0.87569 -0.00347 -0.87569 -0.00625 " pathEditMode="relative" rAng="0" ptsTypes="ffffffffffffffffffA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23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23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906 -0.01596 C -0.85625 -0.01665 -0.92292 -0.01642 -0.99045 -0.01781 C -1.01181 -0.01827 -1.05504 -0.02174 -1.05504 -0.02151 C -1.08038 -0.02128 -1.10642 -0.02105 -1.13142 -0.01989 C -1.13889 -0.01966 -1.14497 -0.01688 -1.15156 -0.01596 C -1.18125 -0.01249 -1.21059 -0.00833 -1.2408 -0.00579 C -1.27483 0.003 -1.31337 -0.00532 -1.34774 -0.00972 C -1.40451 -0.01735 -1.46424 -0.01873 -1.52101 -0.02174 C -1.52743 -0.02313 -1.53455 -0.02451 -1.54132 -0.02567 C -1.54427 -0.02636 -1.55104 -0.02775 -1.55104 -0.02752 C -1.55365 -0.02914 -1.5566 -0.03006 -1.55868 -0.03191 C -1.56094 -0.03353 -1.56094 -0.03654 -1.56354 -0.03769 C -1.58038 -0.04579 -1.60156 -0.0474 -1.62066 -0.04972 C -1.64809 -0.05365 -1.67448 -0.05781 -1.70295 -0.05781 " pathEditMode="relative" rAng="0" ptsTypes="fffffffffffffA">
                                      <p:cBhvr>
                                        <p:cTn id="1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073.jpg"/>
          <p:cNvPicPr>
            <a:picLocks noChangeAspect="1"/>
          </p:cNvPicPr>
          <p:nvPr/>
        </p:nvPicPr>
        <p:blipFill>
          <a:blip r:embed="rId4" cstate="print"/>
          <a:srcRect b="3204"/>
          <a:stretch>
            <a:fillRect/>
          </a:stretch>
        </p:blipFill>
        <p:spPr>
          <a:xfrm rot="16200000" flipH="1" flipV="1">
            <a:off x="3357498" y="1034987"/>
            <a:ext cx="6858000" cy="478802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51520" y="116632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1967</a:t>
            </a:r>
            <a:endParaRPr lang="cs-CZ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4158952"/>
            <a:ext cx="36358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„Vzala jsem si holiče a vůbec ne zahradníka. Táta chtěl hrozně zahradníka a já jsem si ve vlaku namluvila pana Lišku … Náš táta se s tím nemohl smířit, že to nebyl zahradník.“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95536" y="1628800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Jitka Schonbachová si právě tohoto roku vzala Karla Lišku, vášnivého hudebníka a později i otce jejích dětí.</a:t>
            </a:r>
            <a:endParaRPr lang="cs-CZ" sz="2400" dirty="0"/>
          </a:p>
        </p:txBody>
      </p:sp>
      <p:pic>
        <p:nvPicPr>
          <p:cNvPr id="11" name="14s.wav">
            <a:hlinkClick r:id="" action="ppaction://media"/>
          </p:cNvPr>
          <p:cNvPicPr>
            <a:picLocks noRot="1" noChangeAspect="1"/>
          </p:cNvPicPr>
          <p:nvPr>
            <a:wavAudioFile r:embed="rId1" name="14s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svatbas.wav">
            <a:hlinkClick r:id="" action="ppaction://media"/>
          </p:cNvPr>
          <p:cNvPicPr>
            <a:picLocks noRot="1" noChangeAspect="1"/>
          </p:cNvPicPr>
          <p:nvPr>
            <a:wavAudioFile r:embed="rId2" name="svatbas.wav"/>
          </p:nvPr>
        </p:nvPicPr>
        <p:blipFill>
          <a:blip r:embed="rId6" cstate="print"/>
          <a:stretch>
            <a:fillRect/>
          </a:stretch>
        </p:blipFill>
        <p:spPr>
          <a:xfrm>
            <a:off x="2699792" y="3573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38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1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2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</a:t>
            </a: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2142143"/>
            <a:ext cx="417646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Rok 1968 nejdříve přinesl naději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pro všechny, kteří   byli v období padesátých let  z  politických důvodů nespravedlivě obviněni.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Došlo k  nebývalému   probuzení  občanské společnosti, která  uvěřila  vizi   o „socialismu s lidskou tváří“.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21.srpen 1968 tuto iluzi o možnosti reformy socialismu pohřbil.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Obrázky\Obrázek (15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68" t="27551" r="11913" b="35700"/>
          <a:stretch>
            <a:fillRect/>
          </a:stretch>
        </p:blipFill>
        <p:spPr bwMode="auto">
          <a:xfrm rot="16200000" flipH="1" flipV="1">
            <a:off x="4320479" y="1952329"/>
            <a:ext cx="4725144" cy="3358006"/>
          </a:xfrm>
          <a:prstGeom prst="rect">
            <a:avLst/>
          </a:prstGeom>
          <a:noFill/>
        </p:spPr>
      </p:pic>
      <p:pic>
        <p:nvPicPr>
          <p:cNvPr id="6" name="1968wav.wav">
            <a:hlinkClick r:id="" action="ppaction://media"/>
          </p:cNvPr>
          <p:cNvPicPr>
            <a:picLocks noRot="1" noChangeAspect="1"/>
          </p:cNvPicPr>
          <p:nvPr>
            <a:wavAudioFile r:embed="rId1" name="1968wav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627784" y="260648"/>
            <a:ext cx="5730430" cy="13824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    Táborem projíždějí sovětské okupační tanky. Jitka byla jejich svědkem stejně jako davy dalších lidí. </a:t>
            </a:r>
            <a:endParaRPr lang="cs-CZ" dirty="0"/>
          </a:p>
        </p:txBody>
      </p:sp>
      <p:pic>
        <p:nvPicPr>
          <p:cNvPr id="9220" name="Picture 4" descr="http://images.clipartpanda.com/crowd-of-angry-people-clipart-13563446-drawing-crowds-with-banners-and-flag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/>
          <a:stretch>
            <a:fillRect/>
          </a:stretch>
        </p:blipFill>
        <p:spPr bwMode="auto">
          <a:xfrm flipH="1">
            <a:off x="-4409106" y="2185439"/>
            <a:ext cx="4409106" cy="3115769"/>
          </a:xfrm>
          <a:prstGeom prst="rect">
            <a:avLst/>
          </a:prstGeom>
          <a:noFill/>
        </p:spPr>
      </p:pic>
      <p:sp>
        <p:nvSpPr>
          <p:cNvPr id="9" name="Volný tvar 8"/>
          <p:cNvSpPr/>
          <p:nvPr/>
        </p:nvSpPr>
        <p:spPr>
          <a:xfrm>
            <a:off x="-180528" y="3616476"/>
            <a:ext cx="9505056" cy="624114"/>
          </a:xfrm>
          <a:custGeom>
            <a:avLst/>
            <a:gdLst>
              <a:gd name="connsiteX0" fmla="*/ 0 w 8853715"/>
              <a:gd name="connsiteY0" fmla="*/ 418495 h 624114"/>
              <a:gd name="connsiteX1" fmla="*/ 1378858 w 8853715"/>
              <a:gd name="connsiteY1" fmla="*/ 26610 h 624114"/>
              <a:gd name="connsiteX2" fmla="*/ 2438400 w 8853715"/>
              <a:gd name="connsiteY2" fmla="*/ 578153 h 624114"/>
              <a:gd name="connsiteX3" fmla="*/ 5384800 w 8853715"/>
              <a:gd name="connsiteY3" fmla="*/ 287867 h 624114"/>
              <a:gd name="connsiteX4" fmla="*/ 7707086 w 8853715"/>
              <a:gd name="connsiteY4" fmla="*/ 607181 h 624114"/>
              <a:gd name="connsiteX5" fmla="*/ 8853715 w 8853715"/>
              <a:gd name="connsiteY5" fmla="*/ 389467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3715" h="624114">
                <a:moveTo>
                  <a:pt x="0" y="418495"/>
                </a:moveTo>
                <a:cubicBezTo>
                  <a:pt x="486229" y="209247"/>
                  <a:pt x="972458" y="0"/>
                  <a:pt x="1378858" y="26610"/>
                </a:cubicBezTo>
                <a:cubicBezTo>
                  <a:pt x="1785258" y="53220"/>
                  <a:pt x="1770743" y="534610"/>
                  <a:pt x="2438400" y="578153"/>
                </a:cubicBezTo>
                <a:cubicBezTo>
                  <a:pt x="3106057" y="621696"/>
                  <a:pt x="4506686" y="283029"/>
                  <a:pt x="5384800" y="287867"/>
                </a:cubicBezTo>
                <a:cubicBezTo>
                  <a:pt x="6262914" y="292705"/>
                  <a:pt x="7128934" y="590248"/>
                  <a:pt x="7707086" y="607181"/>
                </a:cubicBezTo>
                <a:cubicBezTo>
                  <a:pt x="8285239" y="624114"/>
                  <a:pt x="8569477" y="506790"/>
                  <a:pt x="8853715" y="389467"/>
                </a:cubicBezTo>
              </a:path>
            </a:pathLst>
          </a:cu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Volný tvar 9"/>
          <p:cNvSpPr/>
          <p:nvPr/>
        </p:nvSpPr>
        <p:spPr>
          <a:xfrm>
            <a:off x="0" y="4869160"/>
            <a:ext cx="9505056" cy="624114"/>
          </a:xfrm>
          <a:custGeom>
            <a:avLst/>
            <a:gdLst>
              <a:gd name="connsiteX0" fmla="*/ 0 w 8853715"/>
              <a:gd name="connsiteY0" fmla="*/ 418495 h 624114"/>
              <a:gd name="connsiteX1" fmla="*/ 1378858 w 8853715"/>
              <a:gd name="connsiteY1" fmla="*/ 26610 h 624114"/>
              <a:gd name="connsiteX2" fmla="*/ 2438400 w 8853715"/>
              <a:gd name="connsiteY2" fmla="*/ 578153 h 624114"/>
              <a:gd name="connsiteX3" fmla="*/ 5384800 w 8853715"/>
              <a:gd name="connsiteY3" fmla="*/ 287867 h 624114"/>
              <a:gd name="connsiteX4" fmla="*/ 7707086 w 8853715"/>
              <a:gd name="connsiteY4" fmla="*/ 607181 h 624114"/>
              <a:gd name="connsiteX5" fmla="*/ 8853715 w 8853715"/>
              <a:gd name="connsiteY5" fmla="*/ 389467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3715" h="624114">
                <a:moveTo>
                  <a:pt x="0" y="418495"/>
                </a:moveTo>
                <a:cubicBezTo>
                  <a:pt x="486229" y="209247"/>
                  <a:pt x="972458" y="0"/>
                  <a:pt x="1378858" y="26610"/>
                </a:cubicBezTo>
                <a:cubicBezTo>
                  <a:pt x="1785258" y="53220"/>
                  <a:pt x="1770743" y="534610"/>
                  <a:pt x="2438400" y="578153"/>
                </a:cubicBezTo>
                <a:cubicBezTo>
                  <a:pt x="3106057" y="621696"/>
                  <a:pt x="4506686" y="283029"/>
                  <a:pt x="5384800" y="287867"/>
                </a:cubicBezTo>
                <a:cubicBezTo>
                  <a:pt x="6262914" y="292705"/>
                  <a:pt x="7128934" y="590248"/>
                  <a:pt x="7707086" y="607181"/>
                </a:cubicBezTo>
                <a:cubicBezTo>
                  <a:pt x="8285239" y="624114"/>
                  <a:pt x="8569477" y="506790"/>
                  <a:pt x="8853715" y="389467"/>
                </a:cubicBezTo>
              </a:path>
            </a:pathLst>
          </a:cu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212447"/>
            <a:ext cx="2448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</a:t>
            </a:r>
            <a:endParaRPr lang="cs-CZ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15s.wav">
            <a:hlinkClick r:id="" action="ppaction://media"/>
          </p:cNvPr>
          <p:cNvPicPr>
            <a:picLocks noRot="1" noChangeAspect="1"/>
          </p:cNvPicPr>
          <p:nvPr>
            <a:wavAudioFile r:embed="rId1" name="15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Obrázek 10" descr="http://modellode.websnadno.cz/Tezka_technika/Stredni_tank_T-34-85__SSSR_.jpg"/>
          <p:cNvPicPr/>
          <p:nvPr/>
        </p:nvPicPr>
        <p:blipFill>
          <a:blip r:embed="rId5" cstate="print">
            <a:clrChange>
              <a:clrFrom>
                <a:srgbClr val="FEFCEF"/>
              </a:clrFrom>
              <a:clrTo>
                <a:srgbClr val="FEFC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329469" flipV="1">
            <a:off x="9075006" y="2950874"/>
            <a:ext cx="4302395" cy="27115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42604 -0.0039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-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0394 C 0.02135 -0.00648 -0.01111 -0.00787 -0.04879 -0.00625 C -0.06302 -0.00046 -0.07709 0.0044 -0.09132 0.00995 C -0.09809 0.01273 -0.10521 0.01343 -0.11181 0.0169 C -0.14167 0.01528 -0.17136 0.01435 -0.20122 0.01227 C -0.20938 0.01157 -0.2158 0.00463 -0.22309 0.00069 C -0.22709 -0.00139 -0.23108 -0.00208 -0.23507 -0.00394 C -0.23802 -0.00532 -0.2408 -0.00695 -0.24375 -0.00857 C -0.25886 -0.01667 -0.28073 -0.01482 -0.29653 -0.01759 C -0.31823 -0.02153 -0.33959 -0.02824 -0.36111 -0.0338 C -0.37882 -0.04792 -0.3684 -0.04259 -0.39323 -0.04537 C -0.41077 -0.05347 -0.40886 -0.0544 -0.42847 -0.0544 " pathEditMode="relative" rAng="0" ptsTypes="fffffffffff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ek 27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74" t="14120" r="46570" b="14298"/>
          <a:stretch>
            <a:fillRect/>
          </a:stretch>
        </p:blipFill>
        <p:spPr bwMode="auto">
          <a:xfrm>
            <a:off x="-180528" y="0"/>
            <a:ext cx="59766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://us.123rf.com/450wm/iimages/iimages1301/iimages130100213/17100432-ilustrace-%C5%BEena-a-d%C3%ADt%C4%9B-ko%C4%8D%C3%A1rek-na-b%C3%ADl%C3%A9m-pozad%C3%A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03648" y="5132808"/>
            <a:ext cx="1656184" cy="1725192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5508104" y="188640"/>
            <a:ext cx="3384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smtClean="0"/>
              <a:t>12.7.1940</a:t>
            </a:r>
            <a:endParaRPr lang="cs-CZ" sz="6600" dirty="0"/>
          </a:p>
        </p:txBody>
      </p:sp>
      <p:pic>
        <p:nvPicPr>
          <p:cNvPr id="31" name="Obrázek 30"/>
          <p:cNvPicPr/>
          <p:nvPr/>
        </p:nvPicPr>
        <p:blipFill>
          <a:blip r:embed="rId4" cstate="print"/>
          <a:srcRect l="30642" t="70284" r="55022" b="14298"/>
          <a:stretch>
            <a:fillRect/>
          </a:stretch>
        </p:blipFill>
        <p:spPr bwMode="auto">
          <a:xfrm>
            <a:off x="1259632" y="5157192"/>
            <a:ext cx="2808312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Obrázek 25" descr="img07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citace k snímku č.2.wav">
            <a:hlinkClick r:id="" action="ppaction://media"/>
          </p:cNvPr>
          <p:cNvPicPr>
            <a:picLocks noRot="1" noChangeAspect="1"/>
          </p:cNvPicPr>
          <p:nvPr>
            <a:wavAudioFile r:embed="rId1" name="citace k snímku č.2.wav"/>
          </p:nvPr>
        </p:nvPicPr>
        <p:blipFill>
          <a:blip r:embed="rId8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9" name="2sss.wav">
            <a:hlinkClick r:id="" action="ppaction://media"/>
          </p:cNvPr>
          <p:cNvPicPr>
            <a:picLocks noRot="1" noChangeAspect="1"/>
          </p:cNvPicPr>
          <p:nvPr>
            <a:wavAudioFile r:embed="rId2" name="2sss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360337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65365 -0.0050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" y="-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ovací čára 9"/>
          <p:cNvCxnSpPr/>
          <p:nvPr/>
        </p:nvCxnSpPr>
        <p:spPr>
          <a:xfrm>
            <a:off x="4499992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71600" y="44624"/>
            <a:ext cx="2376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</a:t>
            </a:r>
            <a:endParaRPr lang="cs-CZ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s://www.email.cz/download/i/L8Bz2Ql7DNAOF5Nm2htOfAH33BuTkW3W7S8nE6_lfpJlCvw3G-Nt_VpJnFNm1ajfQ2G0a00/img075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29887" y="0"/>
            <a:ext cx="4822633" cy="6858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39552" y="1484784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Rok po své svatbě Jitku opustila milovaná maminka - Františka Schonbachová , a o čtyři a půl měsíce později i tatínek - Ota.</a:t>
            </a:r>
            <a:endParaRPr lang="cs-CZ" dirty="0"/>
          </a:p>
        </p:txBody>
      </p:sp>
      <p:pic>
        <p:nvPicPr>
          <p:cNvPr id="7" name="Obrázek 6" descr="Obrázek (5).jpg"/>
          <p:cNvPicPr>
            <a:picLocks noChangeAspect="1"/>
          </p:cNvPicPr>
          <p:nvPr/>
        </p:nvPicPr>
        <p:blipFill>
          <a:blip r:embed="rId4" cstate="print"/>
          <a:srcRect l="11723" t="8400" r="53620" b="54851"/>
          <a:stretch>
            <a:fillRect/>
          </a:stretch>
        </p:blipFill>
        <p:spPr>
          <a:xfrm>
            <a:off x="827584" y="2972568"/>
            <a:ext cx="2664296" cy="3885432"/>
          </a:xfrm>
          <a:prstGeom prst="rect">
            <a:avLst/>
          </a:prstGeom>
        </p:spPr>
      </p:pic>
      <p:pic>
        <p:nvPicPr>
          <p:cNvPr id="8" name="16s.wav">
            <a:hlinkClick r:id="" action="ppaction://media"/>
          </p:cNvPr>
          <p:cNvPicPr>
            <a:picLocks noRot="1" noChangeAspect="1"/>
          </p:cNvPicPr>
          <p:nvPr>
            <a:wavAudioFile r:embed="rId1" name="16s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1340768"/>
            <a:ext cx="5040560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i="1" dirty="0" smtClean="0"/>
              <a:t>    D</a:t>
            </a:r>
            <a:r>
              <a:rPr lang="cs-CZ" dirty="0" smtClean="0"/>
              <a:t>ne 17. listopadu 1989 započala manifestace studentů vysokých škol.</a:t>
            </a:r>
          </a:p>
          <a:p>
            <a:pPr>
              <a:buNone/>
            </a:pPr>
            <a:r>
              <a:rPr lang="cs-CZ" dirty="0" smtClean="0"/>
              <a:t>   Oficiálně povolená akce přerostla v největší protest proti komunistickému vedení. Na Národní třídě byl průvod zastaven a posléze obklíčen policejními těžkooděnci.</a:t>
            </a:r>
          </a:p>
          <a:p>
            <a:pPr>
              <a:buNone/>
            </a:pPr>
            <a:r>
              <a:rPr lang="cs-CZ" dirty="0" smtClean="0"/>
              <a:t>   Demonstrace byla brutálně rozehnána výsledkem byly desítky lehce i těžce raněných.</a:t>
            </a:r>
          </a:p>
          <a:p>
            <a:endParaRPr lang="cs-CZ" dirty="0"/>
          </a:p>
        </p:txBody>
      </p:sp>
      <p:pic>
        <p:nvPicPr>
          <p:cNvPr id="7170" name="Picture 2" descr="https://www.email.cz/download/i/r4bNpHtwo_Lfl0KlqLYxyGCGLsYPqz43m9Ki2A2U6wtF24ifIC2zbwFUCx6NYJcqKGwjNpY/Obr%C3%A1zek%20(13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90" t="-4187" r="2332" b="48505"/>
          <a:stretch>
            <a:fillRect/>
          </a:stretch>
        </p:blipFill>
        <p:spPr bwMode="auto">
          <a:xfrm>
            <a:off x="4139952" y="-747464"/>
            <a:ext cx="6048672" cy="7416824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395536" y="0"/>
            <a:ext cx="6336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 1989</a:t>
            </a:r>
            <a:endParaRPr lang="cs-CZ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17s.wav">
            <a:hlinkClick r:id="" action="ppaction://media"/>
          </p:cNvPr>
          <p:cNvPicPr>
            <a:picLocks noRot="1" noChangeAspect="1"/>
          </p:cNvPicPr>
          <p:nvPr>
            <a:wavAudioFile r:embed="rId1" name="17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852936"/>
            <a:ext cx="3712187" cy="2520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/>
              <a:t>   </a:t>
            </a:r>
            <a:r>
              <a:rPr lang="cs-CZ" dirty="0" smtClean="0"/>
              <a:t>V roce 1989 Jitka spolu s ostatními vítala revoluci. I v její vesnici se našli nadšenci          a založilo se OF.</a:t>
            </a:r>
            <a:endParaRPr lang="cs-CZ" dirty="0"/>
          </a:p>
        </p:txBody>
      </p:sp>
      <p:pic>
        <p:nvPicPr>
          <p:cNvPr id="3074" name="Picture 2" descr="https://www.email.cz/download/i/Zq2m1JVKZpwc80GPoQxh-DC2HhbYt5oJltrCKQv6GPaY-VaJ8Bkd2jGEO069kMdaeJxTZuY/img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899592" y="1124744"/>
            <a:ext cx="3312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</a:t>
            </a:r>
            <a:endParaRPr lang="cs-CZ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18s.wav">
            <a:hlinkClick r:id="" action="ppaction://media"/>
          </p:cNvPr>
          <p:cNvPicPr>
            <a:picLocks noRot="1" noChangeAspect="1"/>
          </p:cNvPicPr>
          <p:nvPr>
            <a:wavAudioFile r:embed="rId1" name="18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email.cz/download/i/UzcQjNxhuD38BAFH0ooZsHh-Rq6YMOdOO_x4Iw48jFDlcerzCFMAtuk88wZ1SH8SMFQLHr4/Obr%C3%A1zek%20(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85291" y="-985291"/>
            <a:ext cx="7173417" cy="9144002"/>
          </a:xfrm>
          <a:prstGeom prst="rect">
            <a:avLst/>
          </a:prstGeom>
          <a:noFill/>
        </p:spPr>
      </p:pic>
      <p:pic>
        <p:nvPicPr>
          <p:cNvPr id="4" name="Picture 2" descr="http://www.zsvm.cz/wp-content/uploads/2011/06/vylet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564904" y="3561555"/>
            <a:ext cx="3457575" cy="217170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843808" y="260648"/>
            <a:ext cx="3744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Jezero</a:t>
            </a:r>
            <a:r>
              <a:rPr lang="cs-CZ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</a:t>
            </a:r>
            <a:r>
              <a:rPr lang="cs-CZ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Bajkal</a:t>
            </a:r>
            <a:endParaRPr lang="cs-CZ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7" name="bajkals.wav">
            <a:hlinkClick r:id="" action="ppaction://media"/>
          </p:cNvPr>
          <p:cNvPicPr>
            <a:picLocks noRot="1" noChangeAspect="1"/>
          </p:cNvPicPr>
          <p:nvPr>
            <a:wavAudioFile r:embed="rId1" name="bajkals.wav"/>
          </p:nvPr>
        </p:nvPicPr>
        <p:blipFill>
          <a:blip r:embed="rId6" cstate="print"/>
          <a:stretch>
            <a:fillRect/>
          </a:stretch>
        </p:blipFill>
        <p:spPr>
          <a:xfrm>
            <a:off x="1475656" y="6309320"/>
            <a:ext cx="304800" cy="3048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20608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revoluci mohla Jitka svobodně cestovat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5 0.03611 C 0.09844 0.04884 0.10538 0.04351 0.11493 0.04884 C 0.14827 0.06782 0.18368 0.07453 0.22049 0.08055 C 0.25 0.09444 0.28559 0.09467 0.31736 0.09745 C 0.32882 0.10277 0.3342 0.10393 0.34705 0.10578 C 0.38733 0.11713 0.42795 0.11319 0.46945 0.11435 C 0.53681 0.12176 0.60452 0.12152 0.67257 0.12268 C 0.70625 0.12407 0.73611 0.12777 0.7691 0.13125 C 0.78646 0.13518 0.80278 0.13588 0.82101 0.1375 C 0.84323 0.13958 0.86372 0.14444 0.88611 0.14606 C 0.93195 0.14467 0.95104 0.14282 0.98993 0.13958 C 1.09323 0.12037 1.21754 0.12592 1.31736 0.12476 C 1.34775 0.12291 1.39184 0.11643 1.42535 0.11643 " pathEditMode="relative" rAng="0" ptsTypes="ffffffffffffA">
                                      <p:cBhvr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AutoShape 6" descr="Výsledek obrázku pro holandsko mlýny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1857" t="13407" r="22800" b="15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http://www.zsvm.cz/wp-content/uploads/2011/06/vylet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780928" y="4365104"/>
            <a:ext cx="3457575" cy="217170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188640"/>
            <a:ext cx="3744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Holandsko</a:t>
            </a:r>
            <a:endParaRPr lang="cs-CZ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6" name="Holandsko.wav">
            <a:hlinkClick r:id="" action="ppaction://media"/>
          </p:cNvPr>
          <p:cNvPicPr>
            <a:picLocks noRot="1" noChangeAspect="1"/>
          </p:cNvPicPr>
          <p:nvPr>
            <a:wavAudioFile r:embed="rId1" name="Holandsko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C 0.00504 0.00671 0.01806 0.00486 0.0349 0.00717 C 0.07101 0.01227 0.10885 0.01551 0.14618 0.01713 C 0.17639 0.02338 0.13663 0.01551 0.17326 0.02106 C 0.17691 0.02153 0.18004 0.02291 0.18472 0.02338 C 0.18872 0.02407 0.19271 0.02453 0.19618 0.025 C 0.24254 0.03865 0.30295 0.04467 0.35816 0.05 C 0.4066 0.0544 0.45486 0.06088 0.50451 0.06227 C 0.57431 0.06875 0.64705 0.06875 0.71667 0.07129 C 0.75538 0.07523 0.79445 0.07708 0.83386 0.07916 C 0.88299 0.07847 0.9316 0.07847 0.98073 0.07754 C 1.00243 0.07708 1.02292 0.06666 1.04358 0.06227 C 1.05469 0.05787 1.07101 0.05301 1.08576 0.05 C 1.09479 0.0456 1.10504 0.04467 1.11476 0.0412 C 1.13785 0.03333 1.13594 0.03194 1.16545 0.02986 C 1.19931 0.025 1.20886 0.02801 1.25573 0.02847 C 1.2882 0.03125 1.32188 0.03333 1.35417 0.03472 C 1.38368 0.03773 1.40174 0.03981 1.43316 0.03981 " pathEditMode="relative" rAng="0" ptsTypes="fffffffffffffffffA">
                                      <p:cBhvr>
                                        <p:cTn id="13" dur="5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email.cz/download/i/3HJOcZK-Qd0CAPcwW13mFXMTAbPK8SePqVz7a6NvLwbaJ--mszDkIvLhNOv-bUB3O_lMAyU/Obr%C3%A1zek%20(12).jpg"/>
          <p:cNvPicPr>
            <a:picLocks noChangeAspect="1" noChangeArrowheads="1"/>
          </p:cNvPicPr>
          <p:nvPr/>
        </p:nvPicPr>
        <p:blipFill>
          <a:blip r:embed="rId4" cstate="print"/>
          <a:srcRect l="4974" t="1206" r="5502" b="49360"/>
          <a:stretch>
            <a:fillRect/>
          </a:stretch>
        </p:blipFill>
        <p:spPr bwMode="auto">
          <a:xfrm>
            <a:off x="0" y="0"/>
            <a:ext cx="9144000" cy="6942667"/>
          </a:xfrm>
          <a:prstGeom prst="rect">
            <a:avLst/>
          </a:prstGeom>
          <a:noFill/>
        </p:spPr>
      </p:pic>
      <p:pic>
        <p:nvPicPr>
          <p:cNvPr id="4" name="Picture 2" descr="http://www.zsvm.cz/wp-content/uploads/2011/06/vylet2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780928" y="4365104"/>
            <a:ext cx="3457575" cy="217170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835696" y="188640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Itálie</a:t>
            </a:r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ONNIE" pitchFamily="2" charset="0"/>
              </a:rPr>
              <a:t> - </a:t>
            </a:r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Benátky</a:t>
            </a: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6" name="2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0" y="6705600"/>
            <a:ext cx="304800" cy="304800"/>
          </a:xfrm>
          <a:prstGeom prst="rect">
            <a:avLst/>
          </a:prstGeom>
        </p:spPr>
      </p:pic>
      <p:pic>
        <p:nvPicPr>
          <p:cNvPr id="7" name="21s.wav">
            <a:hlinkClick r:id="" action="ppaction://media"/>
          </p:cNvPr>
          <p:cNvPicPr>
            <a:picLocks noRot="1" noChangeAspect="1"/>
          </p:cNvPicPr>
          <p:nvPr>
            <a:wavAudioFile r:embed="rId2" name="21s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7199 C 0.07465 0.06504 0.10174 0.0581 0.1283 0.05625 C 0.15486 0.0544 0.17934 0.05509 0.20764 0.06041 C 0.23472 0.06597 0.26649 0.08565 0.29462 0.08889 C 0.32292 0.09236 0.35 0.08379 0.37552 0.08032 C 0.40122 0.07708 0.42691 0.06898 0.44948 0.06898 C 0.47188 0.06898 0.4908 0.075 0.51076 0.08032 C 0.5309 0.08588 0.54931 0.09953 0.56875 0.10185 C 0.5882 0.10416 0.61042 0.09768 0.62847 0.09467 C 0.6467 0.09166 0.65816 0.08541 0.67761 0.08333 C 0.69688 0.08102 0.72431 0.0787 0.74445 0.08194 C 0.76458 0.08495 0.77622 0.10092 0.79879 0.10185 C 0.8217 0.10254 0.8566 0.0919 0.88125 0.0875 C 0.90642 0.0831 0.92639 0.07916 0.94826 0.07477 C 0.97031 0.07037 0.99653 0.06273 1.01337 0.06041 C 1.03021 0.0581 1.03438 0.05995 1.04844 0.06041 C 1.0625 0.06111 1.08004 0.06041 1.0974 0.06342 C 1.11476 0.0662 1.13594 0.07731 1.15382 0.07754 C 1.17153 0.07778 1.16076 0.06666 1.20469 0.06481 C 1.24861 0.06273 1.33299 0.06435 1.41754 0.0662 " pathEditMode="relative" rAng="0" ptsTypes="aaaaaaaaaaaaaaaaaaaA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/>
          <a:srcRect l="50083" t="10562" r="8926"/>
          <a:stretch>
            <a:fillRect/>
          </a:stretch>
        </p:blipFill>
        <p:spPr bwMode="auto">
          <a:xfrm>
            <a:off x="0" y="-459432"/>
            <a:ext cx="9324528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zsvm.cz/wp-content/uploads/2011/06/vylet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80928" y="4365104"/>
            <a:ext cx="3457575" cy="217170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403648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Rakousko - Salzburg</a:t>
            </a: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7199 C 0.07465 0.06504 0.10174 0.0581 0.1283 0.05625 C 0.15486 0.0544 0.17934 0.05509 0.20764 0.06041 C 0.23472 0.06597 0.26649 0.08565 0.29462 0.08889 C 0.32292 0.09236 0.35 0.08379 0.37552 0.08032 C 0.40122 0.07708 0.42691 0.06898 0.44948 0.06898 C 0.47188 0.06898 0.4908 0.075 0.51076 0.08032 C 0.5309 0.08588 0.54931 0.09953 0.56875 0.10185 C 0.5882 0.10416 0.61042 0.09768 0.62847 0.09467 C 0.6467 0.09166 0.65816 0.08541 0.67761 0.08333 C 0.69688 0.08102 0.72431 0.0787 0.74445 0.08194 C 0.76458 0.08495 0.77622 0.10092 0.79879 0.10185 C 0.8217 0.10254 0.8566 0.0919 0.88125 0.0875 C 0.90642 0.0831 0.92639 0.07916 0.94826 0.07477 C 0.97031 0.07037 0.99653 0.06273 1.01337 0.06041 C 1.03021 0.0581 1.03438 0.05995 1.04844 0.06041 C 1.0625 0.06111 1.08004 0.06041 1.0974 0.06342 C 1.11476 0.0662 1.13594 0.07731 1.15382 0.07754 C 1.17153 0.07778 1.16076 0.06666 1.20469 0.06481 C 1.24861 0.06273 1.33299 0.06435 1.41754 0.0662 " pathEditMode="relative" rAng="0" ptsTypes="aaaa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" y="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/>
          <a:srcRect l="21334" t="13529" r="20949" b="15000"/>
          <a:stretch>
            <a:fillRect/>
          </a:stretch>
        </p:blipFill>
        <p:spPr bwMode="auto">
          <a:xfrm>
            <a:off x="0" y="0"/>
            <a:ext cx="932452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zsvm.cz/wp-content/uploads/2011/06/vylet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80928" y="4365104"/>
            <a:ext cx="3457575" cy="217170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403648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Rakousko - Víde</a:t>
            </a:r>
            <a:r>
              <a:rPr lang="cs-CZ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ň</a:t>
            </a:r>
            <a:endParaRPr lang="cs-CZ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7199 C 0.07465 0.06504 0.10174 0.0581 0.1283 0.05625 C 0.15486 0.0544 0.17934 0.05509 0.20764 0.06041 C 0.23472 0.06597 0.26649 0.08565 0.29462 0.08889 C 0.32292 0.09236 0.35 0.08379 0.37552 0.08032 C 0.40122 0.07708 0.42691 0.06898 0.44948 0.06898 C 0.47188 0.06898 0.4908 0.075 0.51076 0.08032 C 0.5309 0.08588 0.54931 0.09953 0.56875 0.10185 C 0.5882 0.10416 0.61042 0.09768 0.62847 0.09467 C 0.6467 0.09166 0.65816 0.08541 0.67761 0.08333 C 0.69688 0.08102 0.72431 0.0787 0.74445 0.08194 C 0.76458 0.08495 0.77622 0.10092 0.79879 0.10185 C 0.8217 0.10254 0.8566 0.0919 0.88125 0.0875 C 0.90642 0.0831 0.92639 0.07916 0.94826 0.07477 C 0.97031 0.07037 0.99653 0.06273 1.01337 0.06041 C 1.03021 0.0581 1.03438 0.05995 1.04844 0.06041 C 1.0625 0.06111 1.08004 0.06041 1.0974 0.06342 C 1.11476 0.0662 1.13594 0.07731 1.15382 0.07754 C 1.17153 0.07778 1.16076 0.06666 1.20469 0.06481 C 1.24861 0.06273 1.33299 0.06435 1.41754 0.0662 " pathEditMode="relative" rAng="0" ptsTypes="aaaa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" y="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/>
          <a:srcRect l="20838" t="13529" r="20949" b="14706"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zsvm.cz/wp-content/uploads/2011/06/vylet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80928" y="4365104"/>
            <a:ext cx="3457575" cy="217170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403648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Švýcarsko</a:t>
            </a: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7199 C 0.07465 0.06504 0.10174 0.0581 0.1283 0.05625 C 0.15486 0.0544 0.17934 0.05509 0.20764 0.06041 C 0.23472 0.06597 0.26649 0.08565 0.29462 0.08889 C 0.32292 0.09236 0.35 0.08379 0.37552 0.08032 C 0.40122 0.07708 0.42691 0.06898 0.44948 0.06898 C 0.47188 0.06898 0.4908 0.075 0.51076 0.08032 C 0.5309 0.08588 0.54931 0.09953 0.56875 0.10185 C 0.5882 0.10416 0.61042 0.09768 0.62847 0.09467 C 0.6467 0.09166 0.65816 0.08541 0.67761 0.08333 C 0.69688 0.08102 0.72431 0.0787 0.74445 0.08194 C 0.76458 0.08495 0.77622 0.10092 0.79879 0.10185 C 0.8217 0.10254 0.8566 0.0919 0.88125 0.0875 C 0.90642 0.0831 0.92639 0.07916 0.94826 0.07477 C 0.97031 0.07037 0.99653 0.06273 1.01337 0.06041 C 1.03021 0.0581 1.03438 0.05995 1.04844 0.06041 C 1.0625 0.06111 1.08004 0.06041 1.0974 0.06342 C 1.11476 0.0662 1.13594 0.07731 1.15382 0.07754 C 1.17153 0.07778 1.16076 0.06666 1.20469 0.06481 C 1.24861 0.06273 1.33299 0.06435 1.41754 0.0662 " pathEditMode="relative" rAng="0" ptsTypes="aaaa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" y="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9938" name="Picture 2" descr="https://www.email.cz/download/i/3HJOcZK-Qd0CAPcwW13mFXMTAbPK8SePqVz7a6NvLwbaJ--mszDkIvLhNOv-bUB3O_lMAyU/Obr%C3%A1zek%20(12).jpg"/>
          <p:cNvPicPr>
            <a:picLocks noChangeAspect="1" noChangeArrowheads="1"/>
          </p:cNvPicPr>
          <p:nvPr/>
        </p:nvPicPr>
        <p:blipFill>
          <a:blip r:embed="rId4" cstate="print"/>
          <a:srcRect l="2830" t="52355" b="2286"/>
          <a:stretch>
            <a:fillRect/>
          </a:stretch>
        </p:blipFill>
        <p:spPr bwMode="auto">
          <a:xfrm flipH="1" flipV="1">
            <a:off x="-108520" y="0"/>
            <a:ext cx="10235938" cy="6813376"/>
          </a:xfrm>
          <a:prstGeom prst="rect">
            <a:avLst/>
          </a:prstGeom>
          <a:noFill/>
        </p:spPr>
      </p:pic>
      <p:pic>
        <p:nvPicPr>
          <p:cNvPr id="4" name="Picture 2" descr="http://www.zsvm.cz/wp-content/uploads/2011/06/vylet2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94087" y="4365104"/>
            <a:ext cx="3457575" cy="2171701"/>
          </a:xfrm>
          <a:prstGeom prst="rect">
            <a:avLst/>
          </a:prstGeom>
          <a:noFill/>
        </p:spPr>
      </p:pic>
      <p:pic>
        <p:nvPicPr>
          <p:cNvPr id="5" name="24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pic>
        <p:nvPicPr>
          <p:cNvPr id="6" name="24s.wav">
            <a:hlinkClick r:id="" action="ppaction://media"/>
          </p:cNvPr>
          <p:cNvPicPr>
            <a:picLocks noRot="1" noChangeAspect="1"/>
          </p:cNvPicPr>
          <p:nvPr>
            <a:wavAudioFile r:embed="rId2" name="24s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6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342 C 0.0276 0.01203 0.05504 0.01065 0.08195 0.01018 C 0.10903 0.00995 0.13368 0.00995 0.16215 0.01111 C 0.18958 0.01227 0.2217 0.0162 0.25 0.0169 C 0.27865 0.01759 0.30608 0.01574 0.33195 0.01504 C 0.35781 0.01458 0.38386 0.01273 0.4066 0.01273 C 0.42917 0.01273 0.44826 0.01412 0.46875 0.01504 C 0.48889 0.0162 0.50747 0.01898 0.52743 0.01944 C 0.54688 0.02014 0.56927 0.01875 0.58767 0.01805 C 0.60608 0.01736 0.61771 0.0162 0.63733 0.01574 C 0.65695 0.01528 0.68455 0.01481 0.70486 0.01551 C 0.72535 0.0162 0.73715 0.01944 0.76007 0.01944 C 0.78299 0.01967 0.8184 0.01759 0.8434 0.01666 C 0.86875 0.01574 0.88906 0.01481 0.91129 0.01412 C 0.93351 0.01319 0.9599 0.01157 0.97691 0.01111 C 0.9941 0.01065 0.99826 0.01088 1.01267 0.01111 C 1.02691 0.01111 1.04462 0.01111 1.06215 0.01157 C 1.07951 0.01227 1.10122 0.01458 1.1191 0.01458 C 1.13698 0.01458 1.12604 0.01227 1.17049 0.01203 C 1.21511 0.01157 1.30035 0.0118 1.38594 0.01227 " pathEditMode="relative" rAng="0" ptsTypes="aaaaaaaaaaaaaaaaaa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3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mg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142" cy="6858000"/>
          </a:xfrm>
          <a:prstGeom prst="rect">
            <a:avLst/>
          </a:prstGeom>
          <a:noFill/>
        </p:spPr>
      </p:pic>
      <p:pic>
        <p:nvPicPr>
          <p:cNvPr id="28673" name="Picture 1" descr="F:\Obrázky\Obrázek (6).jpg"/>
          <p:cNvPicPr>
            <a:picLocks noChangeAspect="1" noChangeArrowheads="1"/>
          </p:cNvPicPr>
          <p:nvPr/>
        </p:nvPicPr>
        <p:blipFill>
          <a:blip r:embed="rId4" cstate="print"/>
          <a:srcRect l="53710" t="5067" r="9834" b="53939"/>
          <a:stretch>
            <a:fillRect/>
          </a:stretch>
        </p:blipFill>
        <p:spPr bwMode="auto">
          <a:xfrm rot="10800000">
            <a:off x="6516217" y="2737859"/>
            <a:ext cx="2664295" cy="4120141"/>
          </a:xfrm>
          <a:prstGeom prst="rect">
            <a:avLst/>
          </a:prstGeom>
          <a:noFill/>
        </p:spPr>
      </p:pic>
      <p:pic>
        <p:nvPicPr>
          <p:cNvPr id="5" name="ssssssssssssssssssssssssssssssssss.wav">
            <a:hlinkClick r:id="" action="ppaction://media"/>
          </p:cNvPr>
          <p:cNvPicPr>
            <a:picLocks noRot="1" noChangeAspect="1"/>
          </p:cNvPicPr>
          <p:nvPr>
            <a:wavAudioFile r:embed="rId1" name="ssssssssssssssssssssssssssssssssss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67544" y="1196752"/>
            <a:ext cx="442915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200" dirty="0" smtClean="0"/>
              <a:t>Paní Lišková prožila celou komunistickou éru.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200" dirty="0" smtClean="0"/>
              <a:t>Dnes má Jitka rodinu – dva syny                     a tři vnoučata.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200" dirty="0" smtClean="0"/>
              <a:t>Bohužel její manžel, vášnivý hudebník, loni v říjnu zemřel. Důležité ale je, že přes všechno,                     co Jitka zažila,                                                         se nevzdává.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071934" y="3571876"/>
            <a:ext cx="4857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„Aby si vážili dobrých lidu a na špatný se vykašlali. Ale víš, četla jsem kdysi takovou básničku: </a:t>
            </a:r>
            <a:endParaRPr lang="cs-CZ" dirty="0" smtClean="0"/>
          </a:p>
          <a:p>
            <a:r>
              <a:rPr lang="cs-CZ" i="1" dirty="0" smtClean="0"/>
              <a:t>Kdo byl dobrý, byl dobrý vždycky. Kdo byl přeběhlík přeběhlíkem zůstal. </a:t>
            </a:r>
          </a:p>
          <a:p>
            <a:r>
              <a:rPr lang="cs-CZ" i="1" dirty="0" smtClean="0"/>
              <a:t>Dělej vždycky tak, aby ses mohla podívat klidně každému do očí a i kdybys myla záchod, mej ho tak, abys mohla říct – tu práci jsem dělala já. Tak tím jsem se držela celý život.“ 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71472" y="0"/>
            <a:ext cx="3643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dirty="0" smtClean="0"/>
              <a:t>Nyní</a:t>
            </a:r>
            <a:endParaRPr lang="cs-CZ" sz="8000" dirty="0"/>
          </a:p>
        </p:txBody>
      </p:sp>
      <p:pic>
        <p:nvPicPr>
          <p:cNvPr id="12" name="Obrázek 11" descr="Obrázek (9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31" t="29653" r="61057" b="34606"/>
          <a:stretch>
            <a:fillRect/>
          </a:stretch>
        </p:blipFill>
        <p:spPr>
          <a:xfrm>
            <a:off x="1259632" y="4365104"/>
            <a:ext cx="1728192" cy="183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F:\duben2007 036c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148064" y="620688"/>
            <a:ext cx="3434816" cy="239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krédo.wav">
            <a:hlinkClick r:id="" action="ppaction://media"/>
          </p:cNvPr>
          <p:cNvPicPr>
            <a:picLocks noRot="1" noChangeAspect="1"/>
          </p:cNvPicPr>
          <p:nvPr>
            <a:wavAudioFile r:embed="rId1" name="krédo.wav"/>
          </p:nvPr>
        </p:nvPicPr>
        <p:blipFill>
          <a:blip r:embed="rId6" cstate="print"/>
          <a:stretch>
            <a:fillRect/>
          </a:stretch>
        </p:blipFill>
        <p:spPr>
          <a:xfrm>
            <a:off x="323528" y="6553200"/>
            <a:ext cx="304800" cy="304800"/>
          </a:xfrm>
          <a:prstGeom prst="rect">
            <a:avLst/>
          </a:prstGeom>
        </p:spPr>
      </p:pic>
      <p:pic>
        <p:nvPicPr>
          <p:cNvPr id="14" name="25s.wav">
            <a:hlinkClick r:id="" action="ppaction://media"/>
          </p:cNvPr>
          <p:cNvPicPr>
            <a:picLocks noRot="1" noChangeAspect="1"/>
          </p:cNvPicPr>
          <p:nvPr>
            <a:wavAudioFile r:embed="rId2" name="25s.wav"/>
          </p:nvPr>
        </p:nvPicPr>
        <p:blipFill>
          <a:blip r:embed="rId7" cstate="print"/>
          <a:stretch>
            <a:fillRect/>
          </a:stretch>
        </p:blipFill>
        <p:spPr>
          <a:xfrm>
            <a:off x="4644008" y="27809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89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fotky skupiny\P5280276.JPG"/>
          <p:cNvPicPr>
            <a:picLocks noChangeAspect="1" noChangeArrowheads="1"/>
          </p:cNvPicPr>
          <p:nvPr/>
        </p:nvPicPr>
        <p:blipFill>
          <a:blip r:embed="rId2" cstate="print"/>
          <a:srcRect l="12988" t="13251" r="30313" b="4851"/>
          <a:stretch>
            <a:fillRect/>
          </a:stretch>
        </p:blipFill>
        <p:spPr bwMode="auto">
          <a:xfrm>
            <a:off x="3959424" y="-27384"/>
            <a:ext cx="5184576" cy="5616624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93576"/>
            <a:ext cx="3923928" cy="1219200"/>
          </a:xfrm>
        </p:spPr>
        <p:txBody>
          <a:bodyPr>
            <a:normAutofit/>
          </a:bodyPr>
          <a:lstStyle/>
          <a:p>
            <a:pPr algn="ctr"/>
            <a:r>
              <a:rPr lang="cs-CZ" sz="6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NÁŠ TÝM</a:t>
            </a:r>
            <a:endParaRPr lang="cs-CZ" sz="6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3528" y="1886629"/>
            <a:ext cx="33843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gency FB" pitchFamily="34" charset="0"/>
              </a:rPr>
              <a:t>David </a:t>
            </a:r>
            <a:r>
              <a:rPr lang="cs-CZ" sz="2400" b="1" dirty="0" err="1" smtClean="0">
                <a:latin typeface="Agency FB" pitchFamily="34" charset="0"/>
              </a:rPr>
              <a:t>Ampapa</a:t>
            </a:r>
            <a:r>
              <a:rPr lang="cs-CZ" sz="2400" b="1" dirty="0" smtClean="0">
                <a:latin typeface="Agency FB" pitchFamily="34" charset="0"/>
              </a:rPr>
              <a:t> </a:t>
            </a:r>
            <a:r>
              <a:rPr lang="cs-CZ" sz="2400" dirty="0" smtClean="0">
                <a:latin typeface="Agency FB" pitchFamily="34" charset="0"/>
              </a:rPr>
              <a:t>– střih</a:t>
            </a:r>
          </a:p>
          <a:p>
            <a:pPr algn="ctr"/>
            <a:endParaRPr lang="cs-CZ" sz="2400" dirty="0" smtClean="0">
              <a:latin typeface="Agency FB" pitchFamily="34" charset="0"/>
            </a:endParaRPr>
          </a:p>
          <a:p>
            <a:pPr algn="ctr"/>
            <a:r>
              <a:rPr lang="cs-CZ" sz="2400" b="1" dirty="0" smtClean="0">
                <a:latin typeface="Agency FB" pitchFamily="34" charset="0"/>
              </a:rPr>
              <a:t>Monika </a:t>
            </a:r>
            <a:r>
              <a:rPr lang="cs-CZ" sz="2400" b="1" dirty="0" err="1" smtClean="0">
                <a:latin typeface="Agency FB" pitchFamily="34" charset="0"/>
              </a:rPr>
              <a:t>Krebsová</a:t>
            </a:r>
            <a:r>
              <a:rPr lang="cs-CZ" sz="2400" b="1" dirty="0" smtClean="0">
                <a:latin typeface="Agency FB" pitchFamily="34" charset="0"/>
              </a:rPr>
              <a:t> </a:t>
            </a:r>
            <a:r>
              <a:rPr lang="cs-CZ" sz="2400" dirty="0" smtClean="0">
                <a:latin typeface="Agency FB" pitchFamily="34" charset="0"/>
              </a:rPr>
              <a:t>– mluvené slovo</a:t>
            </a:r>
          </a:p>
          <a:p>
            <a:pPr algn="ctr"/>
            <a:endParaRPr lang="cs-CZ" sz="2400" dirty="0" smtClean="0">
              <a:latin typeface="Agency FB" pitchFamily="34" charset="0"/>
            </a:endParaRPr>
          </a:p>
          <a:p>
            <a:pPr algn="ctr"/>
            <a:r>
              <a:rPr lang="cs-CZ" sz="2400" b="1" dirty="0" smtClean="0">
                <a:latin typeface="Agency FB" pitchFamily="34" charset="0"/>
              </a:rPr>
              <a:t>Pavlína </a:t>
            </a:r>
            <a:r>
              <a:rPr lang="cs-CZ" sz="2400" b="1" dirty="0" err="1" smtClean="0">
                <a:latin typeface="Agency FB" pitchFamily="34" charset="0"/>
              </a:rPr>
              <a:t>Smazalová</a:t>
            </a:r>
            <a:r>
              <a:rPr lang="cs-CZ" sz="2400" b="1" dirty="0" smtClean="0">
                <a:latin typeface="Agency FB" pitchFamily="34" charset="0"/>
              </a:rPr>
              <a:t> </a:t>
            </a:r>
            <a:r>
              <a:rPr lang="cs-CZ" sz="2400" dirty="0" smtClean="0">
                <a:latin typeface="Agency FB" pitchFamily="34" charset="0"/>
              </a:rPr>
              <a:t>– ilustrace</a:t>
            </a:r>
          </a:p>
          <a:p>
            <a:pPr algn="ctr"/>
            <a:endParaRPr lang="cs-CZ" sz="2400" dirty="0" smtClean="0">
              <a:latin typeface="Agency FB" pitchFamily="34" charset="0"/>
            </a:endParaRPr>
          </a:p>
          <a:p>
            <a:pPr algn="ctr"/>
            <a:r>
              <a:rPr lang="cs-CZ" sz="2400" b="1" dirty="0" smtClean="0">
                <a:latin typeface="Agency FB" pitchFamily="34" charset="0"/>
              </a:rPr>
              <a:t>Barbora Lišková </a:t>
            </a:r>
            <a:r>
              <a:rPr lang="cs-CZ" sz="2400" dirty="0" smtClean="0">
                <a:latin typeface="Agency FB" pitchFamily="34" charset="0"/>
              </a:rPr>
              <a:t>– prezentace</a:t>
            </a:r>
          </a:p>
          <a:p>
            <a:pPr algn="ctr"/>
            <a:endParaRPr lang="cs-CZ" sz="2400" dirty="0" smtClean="0">
              <a:latin typeface="Agency FB" pitchFamily="34" charset="0"/>
            </a:endParaRPr>
          </a:p>
          <a:p>
            <a:pPr algn="ctr"/>
            <a:r>
              <a:rPr lang="cs-CZ" sz="2400" b="1" dirty="0" smtClean="0">
                <a:latin typeface="Agency FB" pitchFamily="34" charset="0"/>
              </a:rPr>
              <a:t>Kateřina Vaculová </a:t>
            </a:r>
            <a:r>
              <a:rPr lang="cs-CZ" sz="2400" dirty="0" smtClean="0">
                <a:latin typeface="Agency FB" pitchFamily="34" charset="0"/>
              </a:rPr>
              <a:t>– fotografie</a:t>
            </a:r>
          </a:p>
          <a:p>
            <a:endParaRPr lang="cs-CZ" dirty="0" smtClean="0">
              <a:latin typeface="Agency FB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27584" y="5805264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gency FB" pitchFamily="34" charset="0"/>
              </a:rPr>
              <a:t>Celý tým moc d</a:t>
            </a:r>
            <a:r>
              <a:rPr lang="cs-CZ" sz="2000" dirty="0" smtClean="0">
                <a:latin typeface="Agency FB" pitchFamily="34" charset="0"/>
              </a:rPr>
              <a:t>ě</a:t>
            </a:r>
            <a:r>
              <a:rPr lang="cs-CZ" sz="2400" dirty="0" smtClean="0">
                <a:latin typeface="Agency FB" pitchFamily="34" charset="0"/>
              </a:rPr>
              <a:t>kuje za poskytnutí svého p</a:t>
            </a:r>
            <a:r>
              <a:rPr lang="cs-CZ" sz="2000" dirty="0" smtClean="0">
                <a:latin typeface="Agency FB" pitchFamily="34" charset="0"/>
              </a:rPr>
              <a:t>ř</a:t>
            </a:r>
            <a:r>
              <a:rPr lang="cs-CZ" sz="2400" dirty="0" smtClean="0">
                <a:latin typeface="Agency FB" pitchFamily="34" charset="0"/>
              </a:rPr>
              <a:t>íb</a:t>
            </a:r>
            <a:r>
              <a:rPr lang="cs-CZ" sz="2000" dirty="0" smtClean="0">
                <a:latin typeface="Agency FB" pitchFamily="34" charset="0"/>
              </a:rPr>
              <a:t>ě</a:t>
            </a:r>
            <a:r>
              <a:rPr lang="cs-CZ" sz="2400" dirty="0" smtClean="0">
                <a:latin typeface="Agency FB" pitchFamily="34" charset="0"/>
              </a:rPr>
              <a:t>hu a za úžasnou spolupráci </a:t>
            </a:r>
            <a:r>
              <a:rPr lang="cs-CZ" sz="2400" b="1" dirty="0" smtClean="0">
                <a:latin typeface="Agency FB" pitchFamily="34" charset="0"/>
              </a:rPr>
              <a:t>Jitce Liškové.   </a:t>
            </a:r>
            <a:endParaRPr lang="cs-CZ" sz="2400" b="1" dirty="0">
              <a:latin typeface="Agency FB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Zdroje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1000" b="1" i="1" dirty="0" smtClean="0"/>
              <a:t>Obrázky</a:t>
            </a:r>
            <a:r>
              <a:rPr lang="cs-CZ" sz="1000" dirty="0" smtClean="0"/>
              <a:t> </a:t>
            </a:r>
          </a:p>
          <a:p>
            <a:r>
              <a:rPr lang="cs-CZ" sz="1000" dirty="0" smtClean="0"/>
              <a:t>Dav:</a:t>
            </a:r>
            <a:r>
              <a:rPr lang="cs-CZ" sz="1000" dirty="0" smtClean="0">
                <a:hlinkClick r:id="rId2"/>
              </a:rPr>
              <a:t> http://www.clipartpanda.com/categories/crowd-of-angry-people-clipart</a:t>
            </a:r>
            <a:endParaRPr lang="cs-CZ" sz="1000" dirty="0" smtClean="0"/>
          </a:p>
          <a:p>
            <a:r>
              <a:rPr lang="cs-CZ" sz="1000" dirty="0" smtClean="0"/>
              <a:t>Květiny: </a:t>
            </a:r>
            <a:r>
              <a:rPr lang="cs-CZ" sz="1000" dirty="0" smtClean="0">
                <a:hlinkClick r:id="rId3"/>
              </a:rPr>
              <a:t>http://depositphotos.com/4211612/stock-illustration-spring-flowers-poppy.html</a:t>
            </a:r>
            <a:r>
              <a:rPr lang="cs-CZ" sz="1000" dirty="0" smtClean="0"/>
              <a:t> </a:t>
            </a:r>
          </a:p>
          <a:p>
            <a:r>
              <a:rPr lang="cs-CZ" sz="1000" dirty="0" smtClean="0"/>
              <a:t>Mapa, běžci, tulipány, tank: obrázky </a:t>
            </a:r>
            <a:r>
              <a:rPr lang="cs-CZ" sz="1000" dirty="0" err="1" smtClean="0"/>
              <a:t>google</a:t>
            </a:r>
            <a:endParaRPr lang="cs-CZ" sz="1000" dirty="0" smtClean="0"/>
          </a:p>
          <a:p>
            <a:r>
              <a:rPr lang="cs-CZ" sz="1000" dirty="0" smtClean="0"/>
              <a:t>Soukromé fotoalbum paní Liškové</a:t>
            </a:r>
          </a:p>
          <a:p>
            <a:r>
              <a:rPr lang="cs-CZ" sz="1000" dirty="0" smtClean="0"/>
              <a:t>Vlastní fotografie a ilustrace</a:t>
            </a:r>
          </a:p>
          <a:p>
            <a:endParaRPr lang="cs-CZ" sz="1000" dirty="0" smtClean="0"/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1000" b="1" i="1" dirty="0" smtClean="0"/>
              <a:t>Příběh</a:t>
            </a:r>
          </a:p>
          <a:p>
            <a:r>
              <a:rPr lang="cs-CZ" sz="1000" dirty="0" smtClean="0"/>
              <a:t>Rozhovor s paní Liškovou ze dne 23.dubna 2015</a:t>
            </a:r>
          </a:p>
          <a:p>
            <a:r>
              <a:rPr lang="cs-CZ" sz="1000" dirty="0" smtClean="0"/>
              <a:t> postřehy jejího syna</a:t>
            </a:r>
          </a:p>
          <a:p>
            <a:endParaRPr lang="cs-CZ" sz="1000" dirty="0" smtClean="0"/>
          </a:p>
          <a:p>
            <a:endParaRPr lang="cs-CZ" sz="1000" dirty="0" smtClean="0"/>
          </a:p>
          <a:p>
            <a:pPr>
              <a:buNone/>
            </a:pP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xmlns="" val="2301619505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188640"/>
            <a:ext cx="3707904" cy="38164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    Celý příběh se točí kolem továrny na výrobu koženého zboží Jitčiných strýců Rudolfa a Václava Schonbachových.</a:t>
            </a:r>
            <a:endParaRPr lang="cs-CZ" dirty="0"/>
          </a:p>
        </p:txBody>
      </p:sp>
      <p:pic>
        <p:nvPicPr>
          <p:cNvPr id="5" name="Obrázek 4" descr="Obrázek (7).jpg"/>
          <p:cNvPicPr>
            <a:picLocks noChangeAspect="1"/>
          </p:cNvPicPr>
          <p:nvPr/>
        </p:nvPicPr>
        <p:blipFill>
          <a:blip r:embed="rId3" cstate="print"/>
          <a:srcRect l="6679" t="6951" r="55776" b="48950"/>
          <a:stretch>
            <a:fillRect/>
          </a:stretch>
        </p:blipFill>
        <p:spPr>
          <a:xfrm rot="5400000">
            <a:off x="4743350" y="-1035447"/>
            <a:ext cx="3365203" cy="5436097"/>
          </a:xfrm>
          <a:prstGeom prst="rect">
            <a:avLst/>
          </a:prstGeom>
        </p:spPr>
      </p:pic>
      <p:pic>
        <p:nvPicPr>
          <p:cNvPr id="1026" name="Picture 2" descr="C:\Users\Ucitel\Desktop\paní Lišková\Nahrávání černovice - p. Lišková\babi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4963"/>
            <a:ext cx="4932040" cy="3503037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5220072" y="5445224"/>
            <a:ext cx="3096344" cy="769441"/>
            <a:chOff x="5148064" y="5877272"/>
            <a:chExt cx="3096344" cy="769441"/>
          </a:xfrm>
        </p:grpSpPr>
        <p:sp>
          <p:nvSpPr>
            <p:cNvPr id="9" name="TextovéPole 8"/>
            <p:cNvSpPr txBox="1"/>
            <p:nvPr/>
          </p:nvSpPr>
          <p:spPr>
            <a:xfrm>
              <a:off x="5508104" y="5877272"/>
              <a:ext cx="27363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4400" dirty="0" smtClean="0"/>
                <a:t>21. století</a:t>
              </a:r>
              <a:endParaRPr lang="cs-CZ" sz="4400" dirty="0"/>
            </a:p>
          </p:txBody>
        </p:sp>
        <p:sp>
          <p:nvSpPr>
            <p:cNvPr id="10" name="Rovnoramenný trojúhelník 9"/>
            <p:cNvSpPr/>
            <p:nvPr/>
          </p:nvSpPr>
          <p:spPr>
            <a:xfrm rot="16200000">
              <a:off x="5148064" y="6165304"/>
              <a:ext cx="288032" cy="28803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724128" y="3717032"/>
            <a:ext cx="3600400" cy="769441"/>
            <a:chOff x="5292080" y="3284984"/>
            <a:chExt cx="3600400" cy="769441"/>
          </a:xfrm>
        </p:grpSpPr>
        <p:sp>
          <p:nvSpPr>
            <p:cNvPr id="7" name="TextovéPole 6"/>
            <p:cNvSpPr txBox="1"/>
            <p:nvPr/>
          </p:nvSpPr>
          <p:spPr>
            <a:xfrm>
              <a:off x="5580112" y="3284984"/>
              <a:ext cx="33123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4400" dirty="0" smtClean="0"/>
                <a:t>20. století</a:t>
              </a:r>
              <a:endParaRPr lang="cs-CZ" sz="4400" dirty="0"/>
            </a:p>
          </p:txBody>
        </p:sp>
        <p:sp>
          <p:nvSpPr>
            <p:cNvPr id="11" name="Rovnoramenný trojúhelník 10"/>
            <p:cNvSpPr/>
            <p:nvPr/>
          </p:nvSpPr>
          <p:spPr>
            <a:xfrm>
              <a:off x="5292080" y="3573016"/>
              <a:ext cx="288032" cy="25202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5" name="5.wav">
            <a:hlinkClick r:id="" action="ppaction://media"/>
          </p:cNvPr>
          <p:cNvPicPr>
            <a:picLocks noRot="1" noChangeAspect="1"/>
          </p:cNvPicPr>
          <p:nvPr>
            <a:wavAudioFile r:embed="rId1" name="5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ázek (6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</a:blip>
          <a:srcRect r="52689" b="48950"/>
          <a:stretch>
            <a:fillRect/>
          </a:stretch>
        </p:blipFill>
        <p:spPr>
          <a:xfrm rot="10800000" flipH="1">
            <a:off x="-612576" y="-171400"/>
            <a:ext cx="3960441" cy="5877272"/>
          </a:xfrm>
          <a:prstGeom prst="rect">
            <a:avLst/>
          </a:prstGeom>
        </p:spPr>
      </p:pic>
      <p:pic>
        <p:nvPicPr>
          <p:cNvPr id="3" name="Obrázek 2" descr="Obrázek (5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3EFEE"/>
              </a:clrFrom>
              <a:clrTo>
                <a:srgbClr val="F3EFEE">
                  <a:alpha val="0"/>
                </a:srgbClr>
              </a:clrTo>
            </a:clrChange>
          </a:blip>
          <a:srcRect l="50177" r="3614" b="49079"/>
          <a:stretch>
            <a:fillRect/>
          </a:stretch>
        </p:blipFill>
        <p:spPr>
          <a:xfrm rot="5400000" flipV="1">
            <a:off x="4169046" y="-488526"/>
            <a:ext cx="3744417" cy="56748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1520" y="558924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Rudolf Schonbach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83968" y="4149080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Práce v továrně</a:t>
            </a:r>
            <a:endParaRPr lang="cs-CZ" sz="4000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E:\Obrázky\Obrázek (14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1" b="63250"/>
          <a:stretch>
            <a:fillRect/>
          </a:stretch>
        </p:blipFill>
        <p:spPr bwMode="auto">
          <a:xfrm flipV="1">
            <a:off x="0" y="0"/>
            <a:ext cx="9144000" cy="3212976"/>
          </a:xfrm>
          <a:prstGeom prst="rect">
            <a:avLst/>
          </a:prstGeom>
          <a:noFill/>
        </p:spPr>
      </p:pic>
      <p:grpSp>
        <p:nvGrpSpPr>
          <p:cNvPr id="2" name="Skupina 9"/>
          <p:cNvGrpSpPr/>
          <p:nvPr/>
        </p:nvGrpSpPr>
        <p:grpSpPr>
          <a:xfrm>
            <a:off x="-1008112" y="5301208"/>
            <a:ext cx="2016224" cy="1872208"/>
            <a:chOff x="3851920" y="3789040"/>
            <a:chExt cx="864096" cy="1800200"/>
          </a:xfrm>
        </p:grpSpPr>
        <p:sp>
          <p:nvSpPr>
            <p:cNvPr id="6" name="Obdélník 5"/>
            <p:cNvSpPr/>
            <p:nvPr/>
          </p:nvSpPr>
          <p:spPr>
            <a:xfrm>
              <a:off x="3851920" y="4581128"/>
              <a:ext cx="864096" cy="10081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8" name="Rovnoramenný trojúhelník 7"/>
            <p:cNvSpPr/>
            <p:nvPr/>
          </p:nvSpPr>
          <p:spPr>
            <a:xfrm>
              <a:off x="3851920" y="3789040"/>
              <a:ext cx="864096" cy="792088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4453483" y="4758378"/>
              <a:ext cx="144016" cy="216024"/>
            </a:xfrm>
            <a:prstGeom prst="rect">
              <a:avLst/>
            </a:prstGeom>
            <a:solidFill>
              <a:srgbClr val="68CCE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45" name="Volný tvar 44"/>
          <p:cNvSpPr/>
          <p:nvPr/>
        </p:nvSpPr>
        <p:spPr>
          <a:xfrm>
            <a:off x="424375" y="3259015"/>
            <a:ext cx="8353865" cy="3141785"/>
          </a:xfrm>
          <a:custGeom>
            <a:avLst/>
            <a:gdLst>
              <a:gd name="connsiteX0" fmla="*/ 757311 w 8353865"/>
              <a:gd name="connsiteY0" fmla="*/ 3141785 h 3141785"/>
              <a:gd name="connsiteX1" fmla="*/ 1277816 w 8353865"/>
              <a:gd name="connsiteY1" fmla="*/ 2213317 h 3141785"/>
              <a:gd name="connsiteX2" fmla="*/ 335280 w 8353865"/>
              <a:gd name="connsiteY2" fmla="*/ 1791287 h 3141785"/>
              <a:gd name="connsiteX3" fmla="*/ 67994 w 8353865"/>
              <a:gd name="connsiteY3" fmla="*/ 1200443 h 3141785"/>
              <a:gd name="connsiteX4" fmla="*/ 743243 w 8353865"/>
              <a:gd name="connsiteY4" fmla="*/ 103163 h 3141785"/>
              <a:gd name="connsiteX5" fmla="*/ 1727982 w 8353865"/>
              <a:gd name="connsiteY5" fmla="*/ 581465 h 3141785"/>
              <a:gd name="connsiteX6" fmla="*/ 2881533 w 8353865"/>
              <a:gd name="connsiteY6" fmla="*/ 356382 h 3141785"/>
              <a:gd name="connsiteX7" fmla="*/ 4414911 w 8353865"/>
              <a:gd name="connsiteY7" fmla="*/ 243840 h 3141785"/>
              <a:gd name="connsiteX8" fmla="*/ 5455920 w 8353865"/>
              <a:gd name="connsiteY8" fmla="*/ 665871 h 3141785"/>
              <a:gd name="connsiteX9" fmla="*/ 6553200 w 8353865"/>
              <a:gd name="connsiteY9" fmla="*/ 314179 h 3141785"/>
              <a:gd name="connsiteX10" fmla="*/ 7861496 w 8353865"/>
              <a:gd name="connsiteY10" fmla="*/ 257908 h 3141785"/>
              <a:gd name="connsiteX11" fmla="*/ 8353865 w 8353865"/>
              <a:gd name="connsiteY11" fmla="*/ 581465 h 314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53865" h="3141785">
                <a:moveTo>
                  <a:pt x="757311" y="3141785"/>
                </a:moveTo>
                <a:cubicBezTo>
                  <a:pt x="1052733" y="2790092"/>
                  <a:pt x="1348155" y="2438400"/>
                  <a:pt x="1277816" y="2213317"/>
                </a:cubicBezTo>
                <a:cubicBezTo>
                  <a:pt x="1207478" y="1988234"/>
                  <a:pt x="536917" y="1960099"/>
                  <a:pt x="335280" y="1791287"/>
                </a:cubicBezTo>
                <a:cubicBezTo>
                  <a:pt x="133643" y="1622475"/>
                  <a:pt x="0" y="1481797"/>
                  <a:pt x="67994" y="1200443"/>
                </a:cubicBezTo>
                <a:cubicBezTo>
                  <a:pt x="135988" y="919089"/>
                  <a:pt x="466578" y="206326"/>
                  <a:pt x="743243" y="103163"/>
                </a:cubicBezTo>
                <a:cubicBezTo>
                  <a:pt x="1019908" y="0"/>
                  <a:pt x="1371600" y="539262"/>
                  <a:pt x="1727982" y="581465"/>
                </a:cubicBezTo>
                <a:cubicBezTo>
                  <a:pt x="2084364" y="623668"/>
                  <a:pt x="2433712" y="412653"/>
                  <a:pt x="2881533" y="356382"/>
                </a:cubicBezTo>
                <a:cubicBezTo>
                  <a:pt x="3329355" y="300111"/>
                  <a:pt x="3985847" y="192259"/>
                  <a:pt x="4414911" y="243840"/>
                </a:cubicBezTo>
                <a:cubicBezTo>
                  <a:pt x="4843975" y="295421"/>
                  <a:pt x="5099539" y="654148"/>
                  <a:pt x="5455920" y="665871"/>
                </a:cubicBezTo>
                <a:cubicBezTo>
                  <a:pt x="5812302" y="677594"/>
                  <a:pt x="6152271" y="382173"/>
                  <a:pt x="6553200" y="314179"/>
                </a:cubicBezTo>
                <a:cubicBezTo>
                  <a:pt x="6954129" y="246185"/>
                  <a:pt x="7561385" y="213360"/>
                  <a:pt x="7861496" y="257908"/>
                </a:cubicBezTo>
                <a:cubicBezTo>
                  <a:pt x="8161607" y="302456"/>
                  <a:pt x="8257736" y="441960"/>
                  <a:pt x="8353865" y="58146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8" name="Obrázek 27" descr="Obrázek (5).jpg"/>
          <p:cNvPicPr>
            <a:picLocks noChangeAspect="1"/>
          </p:cNvPicPr>
          <p:nvPr/>
        </p:nvPicPr>
        <p:blipFill>
          <a:blip r:embed="rId4" cstate="print"/>
          <a:srcRect l="9325" t="5797" r="55431" b="51759"/>
          <a:stretch>
            <a:fillRect/>
          </a:stretch>
        </p:blipFill>
        <p:spPr>
          <a:xfrm rot="5400000">
            <a:off x="4457855" y="-681080"/>
            <a:ext cx="3528391" cy="5843897"/>
          </a:xfrm>
          <a:prstGeom prst="rect">
            <a:avLst/>
          </a:prstGeom>
        </p:spPr>
      </p:pic>
      <p:pic>
        <p:nvPicPr>
          <p:cNvPr id="93" name="Obrázek 92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03" t="43530" r="61467" b="15000"/>
          <a:stretch>
            <a:fillRect/>
          </a:stretch>
        </p:blipFill>
        <p:spPr bwMode="auto">
          <a:xfrm>
            <a:off x="683568" y="5157193"/>
            <a:ext cx="112204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kupina 51"/>
          <p:cNvGrpSpPr/>
          <p:nvPr/>
        </p:nvGrpSpPr>
        <p:grpSpPr>
          <a:xfrm>
            <a:off x="2123728" y="4365104"/>
            <a:ext cx="2736304" cy="1800200"/>
            <a:chOff x="3275856" y="4509120"/>
            <a:chExt cx="2736304" cy="1800200"/>
          </a:xfrm>
        </p:grpSpPr>
        <p:sp>
          <p:nvSpPr>
            <p:cNvPr id="50" name="Obdélník 49"/>
            <p:cNvSpPr/>
            <p:nvPr/>
          </p:nvSpPr>
          <p:spPr>
            <a:xfrm>
              <a:off x="3275856" y="4509120"/>
              <a:ext cx="2736304" cy="18002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3275856" y="4653136"/>
              <a:ext cx="27363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 smtClean="0"/>
                <a:t>ZŠ v Černovicích</a:t>
              </a:r>
            </a:p>
            <a:p>
              <a:pPr algn="ctr"/>
              <a:r>
                <a:rPr lang="cs-CZ" sz="2400" b="1" dirty="0" smtClean="0"/>
                <a:t>1947-1954</a:t>
              </a:r>
            </a:p>
          </p:txBody>
        </p:sp>
      </p:grpSp>
      <p:pic>
        <p:nvPicPr>
          <p:cNvPr id="14" name="7s.wav">
            <a:hlinkClick r:id="" action="ppaction://media"/>
          </p:cNvPr>
          <p:cNvPicPr>
            <a:picLocks noRot="1" noChangeAspect="1"/>
          </p:cNvPicPr>
          <p:nvPr>
            <a:wavAudioFile r:embed="rId1" name="7s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379135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2963E-6 C 0.00278 -0.00069 0.0059 6.2963E-6 0.00833 -0.00184 C 0.01372 -0.00601 0.01979 -0.01666 0.02361 -0.02407 C 0.02309 -0.03703 0.02344 -0.04999 0.02222 -0.06296 C 0.0217 -0.06805 0.01754 -0.06967 0.01528 -0.07221 C 0.0066 -0.08171 0.00295 -0.08448 -0.00833 -0.08703 C -0.01597 -0.09374 -0.02465 -0.09976 -0.03333 -0.1037 C -0.03663 -0.11041 -0.03958 -0.11041 -0.04444 -0.11481 C -0.04826 -0.12221 -0.05087 -0.13078 -0.05555 -0.13703 C -0.06059 -0.15717 -0.0691 -0.17476 -0.075 -0.19444 C -0.07778 -0.20346 -0.07882 -0.21272 -0.08055 -0.22221 C -0.07951 -0.24745 -0.08194 -0.27383 -0.07639 -0.29814 C -0.07361 -0.31087 -0.06441 -0.32268 -0.05833 -0.33333 C -0.0559 -0.34328 -0.04635 -0.36296 -0.04167 -0.37221 C -0.0408 -0.37407 -0.04028 -0.37661 -0.03889 -0.37777 C -0.03507 -0.38124 -0.03021 -0.38171 -0.02639 -0.38518 C -0.01892 -0.39189 -0.01094 -0.39837 -0.00278 -0.4037 C 0.00278 -0.40323 0.02517 -0.40508 0.03455 -0.39814 C 0.05261 -0.38471 0.06892 -0.36712 0.08611 -0.35184 C 0.09045 -0.34791 0.1066 -0.33356 0.10833 -0.33333 C 0.1217 -0.33078 0.11476 -0.33147 0.12917 -0.33147 " pathEditMode="relative" ptsTypes="ffffffffffffffffffff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7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764704"/>
            <a:ext cx="4248472" cy="5328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   Únor 1948 patří                           k nejdůležitějším mezníkům našich dějin.</a:t>
            </a:r>
          </a:p>
          <a:p>
            <a:pPr>
              <a:buNone/>
            </a:pPr>
            <a:r>
              <a:rPr lang="cs-CZ" dirty="0" smtClean="0"/>
              <a:t>   Komunisté získali veškerou moc ve státě, nastolili totalitní režim. </a:t>
            </a:r>
          </a:p>
          <a:p>
            <a:pPr>
              <a:buNone/>
            </a:pPr>
            <a:r>
              <a:rPr lang="cs-CZ" dirty="0" smtClean="0"/>
              <a:t>   Výsledkem jejich politiky byl převod soukromého majetku do státního vlastnictví.</a:t>
            </a:r>
            <a:endParaRPr lang="cs-CZ" dirty="0"/>
          </a:p>
        </p:txBody>
      </p:sp>
      <p:pic>
        <p:nvPicPr>
          <p:cNvPr id="18434" name="Picture 2" descr="https://www.email.cz/download/i/r4bNpHtwo_Lfl0KlqLYxyGCGLsYPqz43m9Ki2A2U6wtF24ifIC2zbwFUCx6NYJcqKGwjNpY/Obr%C3%A1zek%20(13).jpg"/>
          <p:cNvPicPr>
            <a:picLocks noChangeAspect="1" noChangeArrowheads="1"/>
          </p:cNvPicPr>
          <p:nvPr/>
        </p:nvPicPr>
        <p:blipFill>
          <a:blip r:embed="rId3" cstate="print"/>
          <a:srcRect l="33157" t="57874" r="33685" b="7159"/>
          <a:stretch>
            <a:fillRect/>
          </a:stretch>
        </p:blipFill>
        <p:spPr bwMode="auto">
          <a:xfrm>
            <a:off x="4572000" y="0"/>
            <a:ext cx="4572000" cy="6885384"/>
          </a:xfrm>
          <a:prstGeom prst="rect">
            <a:avLst/>
          </a:prstGeom>
          <a:noFill/>
        </p:spPr>
      </p:pic>
      <p:pic>
        <p:nvPicPr>
          <p:cNvPr id="5" name="8(1)S.wav">
            <a:hlinkClick r:id="" action="ppaction://media"/>
          </p:cNvPr>
          <p:cNvPicPr>
            <a:picLocks noRot="1" noChangeAspect="1"/>
          </p:cNvPicPr>
          <p:nvPr>
            <a:wavAudioFile r:embed="rId1" name="8(1)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Jitka Lišková(Schonbachová)\Obrázky\img071.jpg"/>
          <p:cNvPicPr>
            <a:picLocks noChangeAspect="1" noChangeArrowheads="1"/>
          </p:cNvPicPr>
          <p:nvPr/>
        </p:nvPicPr>
        <p:blipFill>
          <a:blip r:embed="rId3" cstate="print"/>
          <a:srcRect l="3063"/>
          <a:stretch>
            <a:fillRect/>
          </a:stretch>
        </p:blipFill>
        <p:spPr bwMode="auto">
          <a:xfrm>
            <a:off x="3851920" y="0"/>
            <a:ext cx="5292080" cy="6858000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251520" y="836712"/>
            <a:ext cx="3528392" cy="4786793"/>
            <a:chOff x="251520" y="260648"/>
            <a:chExt cx="3528392" cy="4786793"/>
          </a:xfrm>
        </p:grpSpPr>
        <p:sp>
          <p:nvSpPr>
            <p:cNvPr id="5" name="TextovéPole 4"/>
            <p:cNvSpPr txBox="1"/>
            <p:nvPr/>
          </p:nvSpPr>
          <p:spPr>
            <a:xfrm>
              <a:off x="251520" y="260648"/>
              <a:ext cx="35283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7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1948</a:t>
              </a:r>
              <a:endParaRPr lang="cs-CZ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67544" y="2492896"/>
              <a:ext cx="302433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 smtClean="0"/>
                <a:t>Znárodnění je proces, kdy stát násilně přebírá majetek proti vůli vlastníků nebo dokonce bez jejich vědomí.</a:t>
              </a:r>
            </a:p>
            <a:p>
              <a:pPr algn="ctr"/>
              <a:endParaRPr lang="cs-CZ" sz="2000" dirty="0" smtClean="0"/>
            </a:p>
            <a:p>
              <a:pPr algn="ctr"/>
              <a:r>
                <a:rPr lang="cs-CZ" sz="2000" dirty="0" smtClean="0"/>
                <a:t>Takto byla znárodněna                i Schonbachova továrna.</a:t>
              </a:r>
              <a:endParaRPr lang="cs-CZ" sz="2000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11560" y="1484784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i="1" dirty="0" smtClean="0"/>
                <a:t>Idea komunismu: „Všechno je všech!“</a:t>
              </a:r>
              <a:endParaRPr lang="cs-CZ" i="1" dirty="0"/>
            </a:p>
          </p:txBody>
        </p:sp>
      </p:grpSp>
      <p:pic>
        <p:nvPicPr>
          <p:cNvPr id="10" name="48s.wav">
            <a:hlinkClick r:id="" action="ppaction://media"/>
          </p:cNvPr>
          <p:cNvPicPr>
            <a:picLocks noRot="1" noChangeAspect="1"/>
          </p:cNvPicPr>
          <p:nvPr>
            <a:wavAudioFile r:embed="rId1" name="48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http://www.venturesquare.net/wp-content/uploads/2015/04/world-map-146505_640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12576" y="332656"/>
            <a:ext cx="11181682" cy="5713142"/>
          </a:xfrm>
          <a:prstGeom prst="rect">
            <a:avLst/>
          </a:prstGeom>
          <a:noFill/>
        </p:spPr>
      </p:pic>
      <p:pic>
        <p:nvPicPr>
          <p:cNvPr id="11276" name="Picture 12" descr="http://www.symbinatur.com/obrazky/texty/1957/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964488" y="4391025"/>
            <a:ext cx="3238500" cy="2466975"/>
          </a:xfrm>
          <a:prstGeom prst="rect">
            <a:avLst/>
          </a:prstGeom>
          <a:noFill/>
        </p:spPr>
      </p:pic>
      <p:sp>
        <p:nvSpPr>
          <p:cNvPr id="42" name="Obdélník 41"/>
          <p:cNvSpPr/>
          <p:nvPr/>
        </p:nvSpPr>
        <p:spPr>
          <a:xfrm>
            <a:off x="5580112" y="0"/>
            <a:ext cx="40130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dirty="0" smtClean="0">
                <a:ln w="50800"/>
              </a:rPr>
              <a:t>Jaro 1948</a:t>
            </a:r>
            <a:endParaRPr lang="cs-CZ" sz="5400" b="1" cap="none" spc="0" dirty="0">
              <a:ln w="50800"/>
              <a:effectLst/>
            </a:endParaRPr>
          </a:p>
        </p:txBody>
      </p:sp>
      <p:grpSp>
        <p:nvGrpSpPr>
          <p:cNvPr id="45" name="Skupina 44"/>
          <p:cNvGrpSpPr/>
          <p:nvPr/>
        </p:nvGrpSpPr>
        <p:grpSpPr>
          <a:xfrm>
            <a:off x="0" y="1844824"/>
            <a:ext cx="2843808" cy="1800200"/>
            <a:chOff x="0" y="1772816"/>
            <a:chExt cx="2843808" cy="1800200"/>
          </a:xfrm>
        </p:grpSpPr>
        <p:sp>
          <p:nvSpPr>
            <p:cNvPr id="43" name="Oválný popisek 42"/>
            <p:cNvSpPr/>
            <p:nvPr/>
          </p:nvSpPr>
          <p:spPr>
            <a:xfrm>
              <a:off x="0" y="1772816"/>
              <a:ext cx="2843808" cy="1800200"/>
            </a:xfrm>
            <a:prstGeom prst="wedgeEllipseCallout">
              <a:avLst>
                <a:gd name="adj1" fmla="val 115695"/>
                <a:gd name="adj2" fmla="val -5763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395536" y="2060848"/>
              <a:ext cx="201622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cs-CZ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Útěk! </a:t>
              </a:r>
              <a:endPara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6" name="Obrázek 35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1556792"/>
            <a:ext cx="21602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9s.wav">
            <a:hlinkClick r:id="" action="ppaction://media"/>
          </p:cNvPr>
          <p:cNvPicPr>
            <a:picLocks noRot="1" noChangeAspect="1"/>
          </p:cNvPicPr>
          <p:nvPr>
            <a:wavAudioFile r:embed="rId1" name="9s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grpSp>
        <p:nvGrpSpPr>
          <p:cNvPr id="41" name="Skupina 40"/>
          <p:cNvGrpSpPr/>
          <p:nvPr/>
        </p:nvGrpSpPr>
        <p:grpSpPr>
          <a:xfrm>
            <a:off x="2195736" y="1556792"/>
            <a:ext cx="3024336" cy="2664296"/>
            <a:chOff x="2411760" y="1700808"/>
            <a:chExt cx="2376265" cy="2304256"/>
          </a:xfrm>
          <a:solidFill>
            <a:schemeClr val="tx1"/>
          </a:solidFill>
        </p:grpSpPr>
        <p:sp>
          <p:nvSpPr>
            <p:cNvPr id="21" name="Vývojový diagram: spojka 20"/>
            <p:cNvSpPr/>
            <p:nvPr/>
          </p:nvSpPr>
          <p:spPr>
            <a:xfrm flipV="1">
              <a:off x="2699792" y="3645024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Vývojový diagram: spojka 21"/>
            <p:cNvSpPr/>
            <p:nvPr/>
          </p:nvSpPr>
          <p:spPr>
            <a:xfrm flipV="1">
              <a:off x="2843808" y="3501008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Vývojový diagram: spojka 22"/>
            <p:cNvSpPr/>
            <p:nvPr/>
          </p:nvSpPr>
          <p:spPr>
            <a:xfrm flipV="1">
              <a:off x="2987824" y="3356992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4" name="Vývojový diagram: spojka 23"/>
            <p:cNvSpPr/>
            <p:nvPr/>
          </p:nvSpPr>
          <p:spPr>
            <a:xfrm flipV="1">
              <a:off x="3131840" y="3212976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Vývojový diagram: spojka 24"/>
            <p:cNvSpPr/>
            <p:nvPr/>
          </p:nvSpPr>
          <p:spPr>
            <a:xfrm flipV="1">
              <a:off x="4572000" y="1844824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7" name="Vývojový diagram: spojka 26"/>
            <p:cNvSpPr/>
            <p:nvPr/>
          </p:nvSpPr>
          <p:spPr>
            <a:xfrm flipV="1">
              <a:off x="4427984" y="1988840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8" name="Vývojový diagram: spojka 27"/>
            <p:cNvSpPr/>
            <p:nvPr/>
          </p:nvSpPr>
          <p:spPr>
            <a:xfrm flipV="1">
              <a:off x="4211960" y="2204864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9" name="Vývojový diagram: spojka 28"/>
            <p:cNvSpPr/>
            <p:nvPr/>
          </p:nvSpPr>
          <p:spPr>
            <a:xfrm flipV="1">
              <a:off x="3995936" y="2348880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0" name="Vývojový diagram: spojka 29"/>
            <p:cNvSpPr/>
            <p:nvPr/>
          </p:nvSpPr>
          <p:spPr>
            <a:xfrm flipV="1">
              <a:off x="3851920" y="2492896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1" name="Vývojový diagram: spojka 30"/>
            <p:cNvSpPr/>
            <p:nvPr/>
          </p:nvSpPr>
          <p:spPr>
            <a:xfrm flipV="1">
              <a:off x="3707904" y="2636912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2" name="Vývojový diagram: spojka 31"/>
            <p:cNvSpPr/>
            <p:nvPr/>
          </p:nvSpPr>
          <p:spPr>
            <a:xfrm flipV="1">
              <a:off x="3563888" y="2780928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3" name="Vývojový diagram: spojka 32"/>
            <p:cNvSpPr/>
            <p:nvPr/>
          </p:nvSpPr>
          <p:spPr>
            <a:xfrm flipV="1">
              <a:off x="3419872" y="2924944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4" name="Vývojový diagram: spojka 33"/>
            <p:cNvSpPr/>
            <p:nvPr/>
          </p:nvSpPr>
          <p:spPr>
            <a:xfrm flipV="1">
              <a:off x="3275856" y="3068960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5" name="Vývojový diagram: spojka 34"/>
            <p:cNvSpPr/>
            <p:nvPr/>
          </p:nvSpPr>
          <p:spPr>
            <a:xfrm flipV="1">
              <a:off x="2555776" y="3789040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9" name="Vývojový diagram: spojka 38"/>
            <p:cNvSpPr/>
            <p:nvPr/>
          </p:nvSpPr>
          <p:spPr>
            <a:xfrm flipV="1">
              <a:off x="4716016" y="1700808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0" name="Vývojový diagram: spojka 39"/>
            <p:cNvSpPr/>
            <p:nvPr/>
          </p:nvSpPr>
          <p:spPr>
            <a:xfrm flipV="1">
              <a:off x="2411760" y="3933056"/>
              <a:ext cx="72009" cy="72008"/>
            </a:xfrm>
            <a:prstGeom prst="flowChartConnector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865363414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3 -0.00509 L -1.31893 0.0053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" y="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1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5256</TotalTime>
  <Words>559</Words>
  <Application>Microsoft Office PowerPoint</Application>
  <PresentationFormat>Předvádění na obrazovce (4:3)</PresentationFormat>
  <Paragraphs>98</Paragraphs>
  <Slides>32</Slides>
  <Notes>3</Notes>
  <HiddenSlides>0</HiddenSlides>
  <MMClips>40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4" baseType="lpstr">
      <vt:lpstr>Papír</vt:lpstr>
      <vt:lpstr>Acrobat Document</vt:lpstr>
      <vt:lpstr>Jitka (Schonbachová) Lišková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NÁŠ TÝM</vt:lpstr>
      <vt:lpstr>Zdroje</vt:lpstr>
    </vt:vector>
  </TitlesOfParts>
  <Company>zsrosi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zak</dc:creator>
  <cp:lastModifiedBy>Jmeno</cp:lastModifiedBy>
  <cp:revision>271</cp:revision>
  <dcterms:created xsi:type="dcterms:W3CDTF">2015-04-30T10:46:22Z</dcterms:created>
  <dcterms:modified xsi:type="dcterms:W3CDTF">2015-06-03T17:41:29Z</dcterms:modified>
</cp:coreProperties>
</file>