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76" r:id="rId2"/>
    <p:sldMasterId id="2147483888" r:id="rId3"/>
  </p:sldMasterIdLst>
  <p:notesMasterIdLst>
    <p:notesMasterId r:id="rId24"/>
  </p:notesMasterIdLst>
  <p:sldIdLst>
    <p:sldId id="256" r:id="rId4"/>
    <p:sldId id="271" r:id="rId5"/>
    <p:sldId id="279" r:id="rId6"/>
    <p:sldId id="280" r:id="rId7"/>
    <p:sldId id="257" r:id="rId8"/>
    <p:sldId id="258" r:id="rId9"/>
    <p:sldId id="269" r:id="rId10"/>
    <p:sldId id="261" r:id="rId11"/>
    <p:sldId id="265" r:id="rId12"/>
    <p:sldId id="270" r:id="rId13"/>
    <p:sldId id="266" r:id="rId14"/>
    <p:sldId id="272" r:id="rId15"/>
    <p:sldId id="273" r:id="rId16"/>
    <p:sldId id="268" r:id="rId17"/>
    <p:sldId id="274" r:id="rId18"/>
    <p:sldId id="259" r:id="rId19"/>
    <p:sldId id="275" r:id="rId20"/>
    <p:sldId id="276" r:id="rId21"/>
    <p:sldId id="277" r:id="rId22"/>
    <p:sldId id="278" r:id="rId23"/>
  </p:sldIdLst>
  <p:sldSz cx="9432925" cy="7092950"/>
  <p:notesSz cx="6858000" cy="9144000"/>
  <p:defaultTextStyle>
    <a:defPPr>
      <a:defRPr lang="cs-CZ"/>
    </a:defPPr>
    <a:lvl1pPr marL="0" algn="l" defTabSz="9436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1820" algn="l" defTabSz="9436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3641" algn="l" defTabSz="9436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5460" algn="l" defTabSz="9436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7281" algn="l" defTabSz="9436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9102" algn="l" defTabSz="9436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0922" algn="l" defTabSz="9436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02742" algn="l" defTabSz="9436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74563" algn="l" defTabSz="9436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532" autoAdjust="0"/>
  </p:normalViewPr>
  <p:slideViewPr>
    <p:cSldViewPr>
      <p:cViewPr>
        <p:scale>
          <a:sx n="53" d="100"/>
          <a:sy n="53" d="100"/>
        </p:scale>
        <p:origin x="-1734" y="-324"/>
      </p:cViewPr>
      <p:guideLst>
        <p:guide orient="horz" pos="223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B0468-1BA8-4319-B56B-F2E12D915E5C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85800"/>
            <a:ext cx="4559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5B788-4E2E-4E35-845D-F90ECBD13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32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1820" algn="l" defTabSz="94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3641" algn="l" defTabSz="94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5460" algn="l" defTabSz="94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7281" algn="l" defTabSz="94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59102" algn="l" defTabSz="94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0922" algn="l" defTabSz="94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02742" algn="l" defTabSz="94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74563" algn="l" defTabSz="94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1515"/>
            <a:ext cx="9354317" cy="7125294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70269"/>
            <a:ext cx="5109501" cy="32312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64" tIns="47182" rIns="94364" bIns="47182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5" y="2127886"/>
            <a:ext cx="4953105" cy="2917633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823" y="2203417"/>
            <a:ext cx="4559247" cy="1655153"/>
          </a:xfrm>
        </p:spPr>
        <p:txBody>
          <a:bodyPr anchor="b">
            <a:normAutofit/>
          </a:bodyPr>
          <a:lstStyle>
            <a:lvl1pPr algn="l">
              <a:defRPr sz="3700" b="1" cap="none" spc="41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823" y="3861717"/>
            <a:ext cx="4559247" cy="110334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rgbClr val="FFFFFF"/>
                </a:solidFill>
              </a:defRPr>
            </a:lvl1pPr>
            <a:lvl2pPr marL="471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3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7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9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0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2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4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871" y="284047"/>
            <a:ext cx="2122408" cy="605199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646" y="284047"/>
            <a:ext cx="6210009" cy="605199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1520"/>
            <a:ext cx="9354317" cy="7125294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70264"/>
            <a:ext cx="5109501" cy="32312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0" tIns="47215" rIns="94430" bIns="47215" rtlCol="0" anchor="ctr"/>
          <a:lstStyle/>
          <a:p>
            <a:pPr algn="ctr" defTabSz="94430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127885"/>
            <a:ext cx="4953105" cy="2917633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823" y="2203412"/>
            <a:ext cx="4559247" cy="1655153"/>
          </a:xfrm>
        </p:spPr>
        <p:txBody>
          <a:bodyPr anchor="b">
            <a:normAutofit/>
          </a:bodyPr>
          <a:lstStyle>
            <a:lvl1pPr algn="l">
              <a:defRPr sz="3700" b="1" cap="none" spc="41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823" y="3861717"/>
            <a:ext cx="4559247" cy="110334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rgbClr val="FFFFFF"/>
                </a:solidFill>
              </a:defRPr>
            </a:lvl1pPr>
            <a:lvl2pPr marL="472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4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6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2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1522"/>
            <a:ext cx="9354316" cy="5012351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458865"/>
            <a:ext cx="9432925" cy="19702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0" tIns="47215" rIns="94430" bIns="47215" rtlCol="0" anchor="ctr"/>
          <a:lstStyle/>
          <a:p>
            <a:pPr algn="ctr" defTabSz="94430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537676"/>
            <a:ext cx="9432925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348677"/>
            <a:ext cx="9432925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46" y="5813948"/>
            <a:ext cx="8568240" cy="428855"/>
          </a:xfrm>
        </p:spPr>
        <p:txBody>
          <a:bodyPr anchor="t"/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4721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43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6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886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07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29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5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772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71646" y="4616487"/>
            <a:ext cx="8568240" cy="118215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46" y="1655022"/>
            <a:ext cx="4166209" cy="46810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070" y="1655022"/>
            <a:ext cx="4166209" cy="46810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46" y="1587705"/>
            <a:ext cx="4167847" cy="661680"/>
          </a:xfrm>
        </p:spPr>
        <p:txBody>
          <a:bodyPr anchor="b"/>
          <a:lstStyle>
            <a:lvl1pPr marL="0" indent="0" algn="ctr">
              <a:buNone/>
              <a:defRPr sz="2500" b="1"/>
            </a:lvl1pPr>
            <a:lvl2pPr marL="472150" indent="0">
              <a:buNone/>
              <a:defRPr sz="2100" b="1"/>
            </a:lvl2pPr>
            <a:lvl3pPr marL="944301" indent="0">
              <a:buNone/>
              <a:defRPr sz="1900" b="1"/>
            </a:lvl3pPr>
            <a:lvl4pPr marL="1416451" indent="0">
              <a:buNone/>
              <a:defRPr sz="1700" b="1"/>
            </a:lvl4pPr>
            <a:lvl5pPr marL="1888602" indent="0">
              <a:buNone/>
              <a:defRPr sz="1700" b="1"/>
            </a:lvl5pPr>
            <a:lvl6pPr marL="2360752" indent="0">
              <a:buNone/>
              <a:defRPr sz="1700" b="1"/>
            </a:lvl6pPr>
            <a:lvl7pPr marL="2832903" indent="0">
              <a:buNone/>
              <a:defRPr sz="1700" b="1"/>
            </a:lvl7pPr>
            <a:lvl8pPr marL="3305053" indent="0">
              <a:buNone/>
              <a:defRPr sz="1700" b="1"/>
            </a:lvl8pPr>
            <a:lvl9pPr marL="3777204" indent="0">
              <a:buNone/>
              <a:defRPr sz="17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" y="2249385"/>
            <a:ext cx="4167847" cy="40866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1795" y="1587705"/>
            <a:ext cx="4169484" cy="661680"/>
          </a:xfrm>
        </p:spPr>
        <p:txBody>
          <a:bodyPr anchor="b"/>
          <a:lstStyle>
            <a:lvl1pPr marL="0" indent="0" algn="ctr">
              <a:buNone/>
              <a:defRPr sz="2500" b="1"/>
            </a:lvl1pPr>
            <a:lvl2pPr marL="472150" indent="0">
              <a:buNone/>
              <a:defRPr sz="2100" b="1"/>
            </a:lvl2pPr>
            <a:lvl3pPr marL="944301" indent="0">
              <a:buNone/>
              <a:defRPr sz="1900" b="1"/>
            </a:lvl3pPr>
            <a:lvl4pPr marL="1416451" indent="0">
              <a:buNone/>
              <a:defRPr sz="1700" b="1"/>
            </a:lvl4pPr>
            <a:lvl5pPr marL="1888602" indent="0">
              <a:buNone/>
              <a:defRPr sz="1700" b="1"/>
            </a:lvl5pPr>
            <a:lvl6pPr marL="2360752" indent="0">
              <a:buNone/>
              <a:defRPr sz="1700" b="1"/>
            </a:lvl6pPr>
            <a:lvl7pPr marL="2832903" indent="0">
              <a:buNone/>
              <a:defRPr sz="1700" b="1"/>
            </a:lvl7pPr>
            <a:lvl8pPr marL="3305053" indent="0">
              <a:buNone/>
              <a:defRPr sz="1700" b="1"/>
            </a:lvl8pPr>
            <a:lvl9pPr marL="3777204" indent="0">
              <a:buNone/>
              <a:defRPr sz="17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1795" y="2249385"/>
            <a:ext cx="4169484" cy="40866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524" y="282405"/>
            <a:ext cx="5659755" cy="605363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617193"/>
            <a:ext cx="2848743" cy="3426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0" tIns="47215" rIns="94430" bIns="47215" rtlCol="0" anchor="ctr"/>
          <a:lstStyle/>
          <a:p>
            <a:pPr algn="ctr" defTabSz="94430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59787" y="3331701"/>
            <a:ext cx="3120898" cy="81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71661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895712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15" y="1967111"/>
            <a:ext cx="2452561" cy="1418590"/>
          </a:xfrm>
        </p:spPr>
        <p:txBody>
          <a:bodyPr anchor="b">
            <a:normAutofit/>
          </a:bodyPr>
          <a:lstStyle>
            <a:lvl1pPr algn="l" defTabSz="944301" rtl="0" eaLnBrk="1" latinLnBrk="0" hangingPunct="1">
              <a:spcBef>
                <a:spcPct val="0"/>
              </a:spcBef>
              <a:buNone/>
              <a:tabLst>
                <a:tab pos="3955900" algn="l"/>
              </a:tabLst>
              <a:defRPr lang="en-US" sz="2700" b="1" kern="1200" cap="none" spc="21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215" y="3385701"/>
            <a:ext cx="2452561" cy="141859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72150" indent="0">
              <a:buNone/>
              <a:defRPr sz="1200"/>
            </a:lvl2pPr>
            <a:lvl3pPr marL="944301" indent="0">
              <a:buNone/>
              <a:defRPr sz="1000"/>
            </a:lvl3pPr>
            <a:lvl4pPr marL="1416451" indent="0">
              <a:buNone/>
              <a:defRPr sz="900"/>
            </a:lvl4pPr>
            <a:lvl5pPr marL="1888602" indent="0">
              <a:buNone/>
              <a:defRPr sz="900"/>
            </a:lvl5pPr>
            <a:lvl6pPr marL="2360752" indent="0">
              <a:buNone/>
              <a:defRPr sz="900"/>
            </a:lvl6pPr>
            <a:lvl7pPr marL="2832903" indent="0">
              <a:buNone/>
              <a:defRPr sz="900"/>
            </a:lvl7pPr>
            <a:lvl8pPr marL="3305053" indent="0">
              <a:buNone/>
              <a:defRPr sz="900"/>
            </a:lvl8pPr>
            <a:lvl9pPr marL="3777204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333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1524" y="394053"/>
            <a:ext cx="5738363" cy="5831981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300"/>
            </a:lvl1pPr>
            <a:lvl2pPr marL="472150" indent="0">
              <a:buNone/>
              <a:defRPr sz="2900"/>
            </a:lvl2pPr>
            <a:lvl3pPr marL="944301" indent="0">
              <a:buNone/>
              <a:defRPr sz="2500"/>
            </a:lvl3pPr>
            <a:lvl4pPr marL="1416451" indent="0">
              <a:buNone/>
              <a:defRPr sz="2100"/>
            </a:lvl4pPr>
            <a:lvl5pPr marL="1888602" indent="0">
              <a:buNone/>
              <a:defRPr sz="2100"/>
            </a:lvl5pPr>
            <a:lvl6pPr marL="2360752" indent="0">
              <a:buNone/>
              <a:defRPr sz="2100"/>
            </a:lvl6pPr>
            <a:lvl7pPr marL="2832903" indent="0">
              <a:buNone/>
              <a:defRPr sz="2100"/>
            </a:lvl7pPr>
            <a:lvl8pPr marL="3305053" indent="0">
              <a:buNone/>
              <a:defRPr sz="2100"/>
            </a:lvl8pPr>
            <a:lvl9pPr marL="3777204" indent="0">
              <a:buNone/>
              <a:defRPr sz="21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617193"/>
            <a:ext cx="2848743" cy="3426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0" tIns="47215" rIns="94430" bIns="47215" rtlCol="0" anchor="ctr"/>
          <a:lstStyle/>
          <a:p>
            <a:pPr algn="ctr" defTabSz="94430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59787" y="3331701"/>
            <a:ext cx="3120898" cy="81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71661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895712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9" y="1970264"/>
            <a:ext cx="2452561" cy="1418590"/>
          </a:xfrm>
        </p:spPr>
        <p:txBody>
          <a:bodyPr anchor="b">
            <a:normAutofit/>
          </a:bodyPr>
          <a:lstStyle>
            <a:lvl1pPr algn="l">
              <a:defRPr sz="2700" b="1" cap="none" spc="21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215" y="3388854"/>
            <a:ext cx="2452561" cy="141859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72150" indent="0">
              <a:buNone/>
              <a:defRPr sz="1200"/>
            </a:lvl2pPr>
            <a:lvl3pPr marL="944301" indent="0">
              <a:buNone/>
              <a:defRPr sz="1000"/>
            </a:lvl3pPr>
            <a:lvl4pPr marL="1416451" indent="0">
              <a:buNone/>
              <a:defRPr sz="900"/>
            </a:lvl4pPr>
            <a:lvl5pPr marL="1888602" indent="0">
              <a:buNone/>
              <a:defRPr sz="900"/>
            </a:lvl5pPr>
            <a:lvl6pPr marL="2360752" indent="0">
              <a:buNone/>
              <a:defRPr sz="900"/>
            </a:lvl6pPr>
            <a:lvl7pPr marL="2832903" indent="0">
              <a:buNone/>
              <a:defRPr sz="900"/>
            </a:lvl7pPr>
            <a:lvl8pPr marL="3305053" indent="0">
              <a:buNone/>
              <a:defRPr sz="900"/>
            </a:lvl8pPr>
            <a:lvl9pPr marL="3777204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433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871" y="284047"/>
            <a:ext cx="2122408" cy="605199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646" y="284047"/>
            <a:ext cx="6210009" cy="605199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1515"/>
            <a:ext cx="9354317" cy="7125294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70269"/>
            <a:ext cx="5109501" cy="32312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64" tIns="47182" rIns="94364" bIns="471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5" y="2127886"/>
            <a:ext cx="4953105" cy="2917633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823" y="2203417"/>
            <a:ext cx="4559247" cy="1655153"/>
          </a:xfrm>
        </p:spPr>
        <p:txBody>
          <a:bodyPr anchor="b">
            <a:normAutofit/>
          </a:bodyPr>
          <a:lstStyle>
            <a:lvl1pPr algn="l">
              <a:defRPr sz="3700" b="1" cap="none" spc="41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823" y="3861717"/>
            <a:ext cx="4559247" cy="110334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rgbClr val="FFFFFF"/>
                </a:solidFill>
              </a:defRPr>
            </a:lvl1pPr>
            <a:lvl2pPr marL="471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3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7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9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0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2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4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75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47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7" y="-31522"/>
            <a:ext cx="9354316" cy="5012351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458865"/>
            <a:ext cx="9432925" cy="19702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64" tIns="47182" rIns="94364" bIns="471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537676"/>
            <a:ext cx="9432925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348677"/>
            <a:ext cx="9432925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46" y="5813953"/>
            <a:ext cx="8568240" cy="428855"/>
          </a:xfrm>
        </p:spPr>
        <p:txBody>
          <a:bodyPr anchor="t"/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471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36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5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87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59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0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2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74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71646" y="4616487"/>
            <a:ext cx="8568240" cy="118215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3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46" y="1655027"/>
            <a:ext cx="4166209" cy="46810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071" y="1655027"/>
            <a:ext cx="4166209" cy="46810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35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46" y="1587705"/>
            <a:ext cx="4167847" cy="661680"/>
          </a:xfrm>
        </p:spPr>
        <p:txBody>
          <a:bodyPr anchor="b"/>
          <a:lstStyle>
            <a:lvl1pPr marL="0" indent="0" algn="ctr">
              <a:buNone/>
              <a:defRPr sz="2500" b="1"/>
            </a:lvl1pPr>
            <a:lvl2pPr marL="471820" indent="0">
              <a:buNone/>
              <a:defRPr sz="2100" b="1"/>
            </a:lvl2pPr>
            <a:lvl3pPr marL="943641" indent="0">
              <a:buNone/>
              <a:defRPr sz="1900" b="1"/>
            </a:lvl3pPr>
            <a:lvl4pPr marL="1415460" indent="0">
              <a:buNone/>
              <a:defRPr sz="1700" b="1"/>
            </a:lvl4pPr>
            <a:lvl5pPr marL="1887281" indent="0">
              <a:buNone/>
              <a:defRPr sz="1700" b="1"/>
            </a:lvl5pPr>
            <a:lvl6pPr marL="2359102" indent="0">
              <a:buNone/>
              <a:defRPr sz="1700" b="1"/>
            </a:lvl6pPr>
            <a:lvl7pPr marL="2830922" indent="0">
              <a:buNone/>
              <a:defRPr sz="1700" b="1"/>
            </a:lvl7pPr>
            <a:lvl8pPr marL="3302742" indent="0">
              <a:buNone/>
              <a:defRPr sz="1700" b="1"/>
            </a:lvl8pPr>
            <a:lvl9pPr marL="3774563" indent="0">
              <a:buNone/>
              <a:defRPr sz="17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" y="2249385"/>
            <a:ext cx="4167847" cy="40866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1795" y="1587705"/>
            <a:ext cx="4169484" cy="661680"/>
          </a:xfrm>
        </p:spPr>
        <p:txBody>
          <a:bodyPr anchor="b"/>
          <a:lstStyle>
            <a:lvl1pPr marL="0" indent="0" algn="ctr">
              <a:buNone/>
              <a:defRPr sz="2500" b="1"/>
            </a:lvl1pPr>
            <a:lvl2pPr marL="471820" indent="0">
              <a:buNone/>
              <a:defRPr sz="2100" b="1"/>
            </a:lvl2pPr>
            <a:lvl3pPr marL="943641" indent="0">
              <a:buNone/>
              <a:defRPr sz="1900" b="1"/>
            </a:lvl3pPr>
            <a:lvl4pPr marL="1415460" indent="0">
              <a:buNone/>
              <a:defRPr sz="1700" b="1"/>
            </a:lvl4pPr>
            <a:lvl5pPr marL="1887281" indent="0">
              <a:buNone/>
              <a:defRPr sz="1700" b="1"/>
            </a:lvl5pPr>
            <a:lvl6pPr marL="2359102" indent="0">
              <a:buNone/>
              <a:defRPr sz="1700" b="1"/>
            </a:lvl6pPr>
            <a:lvl7pPr marL="2830922" indent="0">
              <a:buNone/>
              <a:defRPr sz="1700" b="1"/>
            </a:lvl7pPr>
            <a:lvl8pPr marL="3302742" indent="0">
              <a:buNone/>
              <a:defRPr sz="1700" b="1"/>
            </a:lvl8pPr>
            <a:lvl9pPr marL="3774563" indent="0">
              <a:buNone/>
              <a:defRPr sz="17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1795" y="2249385"/>
            <a:ext cx="4169484" cy="40866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60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57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7" y="-31522"/>
            <a:ext cx="9354316" cy="5012351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458865"/>
            <a:ext cx="9432925" cy="19702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64" tIns="47182" rIns="94364" bIns="47182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537676"/>
            <a:ext cx="9432925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348677"/>
            <a:ext cx="9432925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46" y="5813953"/>
            <a:ext cx="8568240" cy="428855"/>
          </a:xfrm>
        </p:spPr>
        <p:txBody>
          <a:bodyPr anchor="t"/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471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36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5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87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59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0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2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74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71646" y="4616487"/>
            <a:ext cx="8568240" cy="118215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529" y="282405"/>
            <a:ext cx="5659755" cy="605363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617198"/>
            <a:ext cx="2848743" cy="3426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64" tIns="47182" rIns="94364" bIns="471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59787" y="3331706"/>
            <a:ext cx="3120898" cy="81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71661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895712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15" y="1967111"/>
            <a:ext cx="2452561" cy="1418590"/>
          </a:xfrm>
        </p:spPr>
        <p:txBody>
          <a:bodyPr anchor="b">
            <a:normAutofit/>
          </a:bodyPr>
          <a:lstStyle>
            <a:lvl1pPr algn="l" defTabSz="943641" rtl="0" eaLnBrk="1" latinLnBrk="0" hangingPunct="1">
              <a:spcBef>
                <a:spcPct val="0"/>
              </a:spcBef>
              <a:buNone/>
              <a:tabLst>
                <a:tab pos="3953134" algn="l"/>
              </a:tabLst>
              <a:defRPr lang="en-US" sz="2700" b="1" kern="1200" cap="none" spc="21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215" y="3385701"/>
            <a:ext cx="2452561" cy="141859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71820" indent="0">
              <a:buNone/>
              <a:defRPr sz="1200"/>
            </a:lvl2pPr>
            <a:lvl3pPr marL="943641" indent="0">
              <a:buNone/>
              <a:defRPr sz="1000"/>
            </a:lvl3pPr>
            <a:lvl4pPr marL="1415460" indent="0">
              <a:buNone/>
              <a:defRPr sz="900"/>
            </a:lvl4pPr>
            <a:lvl5pPr marL="1887281" indent="0">
              <a:buNone/>
              <a:defRPr sz="900"/>
            </a:lvl5pPr>
            <a:lvl6pPr marL="2359102" indent="0">
              <a:buNone/>
              <a:defRPr sz="900"/>
            </a:lvl6pPr>
            <a:lvl7pPr marL="2830922" indent="0">
              <a:buNone/>
              <a:defRPr sz="900"/>
            </a:lvl7pPr>
            <a:lvl8pPr marL="3302742" indent="0">
              <a:buNone/>
              <a:defRPr sz="900"/>
            </a:lvl8pPr>
            <a:lvl9pPr marL="3774563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45675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1529" y="394058"/>
            <a:ext cx="5738363" cy="5831981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300"/>
            </a:lvl1pPr>
            <a:lvl2pPr marL="471820" indent="0">
              <a:buNone/>
              <a:defRPr sz="2900"/>
            </a:lvl2pPr>
            <a:lvl3pPr marL="943641" indent="0">
              <a:buNone/>
              <a:defRPr sz="2500"/>
            </a:lvl3pPr>
            <a:lvl4pPr marL="1415460" indent="0">
              <a:buNone/>
              <a:defRPr sz="2100"/>
            </a:lvl4pPr>
            <a:lvl5pPr marL="1887281" indent="0">
              <a:buNone/>
              <a:defRPr sz="2100"/>
            </a:lvl5pPr>
            <a:lvl6pPr marL="2359102" indent="0">
              <a:buNone/>
              <a:defRPr sz="2100"/>
            </a:lvl6pPr>
            <a:lvl7pPr marL="2830922" indent="0">
              <a:buNone/>
              <a:defRPr sz="2100"/>
            </a:lvl7pPr>
            <a:lvl8pPr marL="3302742" indent="0">
              <a:buNone/>
              <a:defRPr sz="2100"/>
            </a:lvl8pPr>
            <a:lvl9pPr marL="3774563" indent="0">
              <a:buNone/>
              <a:defRPr sz="21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617198"/>
            <a:ext cx="2848743" cy="3426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64" tIns="47182" rIns="94364" bIns="471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59787" y="3331706"/>
            <a:ext cx="3120898" cy="81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71661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895712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9" y="1970264"/>
            <a:ext cx="2452561" cy="1418590"/>
          </a:xfrm>
        </p:spPr>
        <p:txBody>
          <a:bodyPr anchor="b">
            <a:normAutofit/>
          </a:bodyPr>
          <a:lstStyle>
            <a:lvl1pPr algn="l">
              <a:defRPr sz="2700" b="1" cap="none" spc="21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215" y="3388854"/>
            <a:ext cx="2452561" cy="141859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71820" indent="0">
              <a:buNone/>
              <a:defRPr sz="1200"/>
            </a:lvl2pPr>
            <a:lvl3pPr marL="943641" indent="0">
              <a:buNone/>
              <a:defRPr sz="1000"/>
            </a:lvl3pPr>
            <a:lvl4pPr marL="1415460" indent="0">
              <a:buNone/>
              <a:defRPr sz="900"/>
            </a:lvl4pPr>
            <a:lvl5pPr marL="1887281" indent="0">
              <a:buNone/>
              <a:defRPr sz="900"/>
            </a:lvl5pPr>
            <a:lvl6pPr marL="2359102" indent="0">
              <a:buNone/>
              <a:defRPr sz="900"/>
            </a:lvl6pPr>
            <a:lvl7pPr marL="2830922" indent="0">
              <a:buNone/>
              <a:defRPr sz="900"/>
            </a:lvl7pPr>
            <a:lvl8pPr marL="3302742" indent="0">
              <a:buNone/>
              <a:defRPr sz="900"/>
            </a:lvl8pPr>
            <a:lvl9pPr marL="3774563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74736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48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871" y="284047"/>
            <a:ext cx="2122408" cy="605199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646" y="284047"/>
            <a:ext cx="6210009" cy="605199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46" y="1655027"/>
            <a:ext cx="4166209" cy="46810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071" y="1655027"/>
            <a:ext cx="4166209" cy="46810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46" y="1587705"/>
            <a:ext cx="4167847" cy="661680"/>
          </a:xfrm>
        </p:spPr>
        <p:txBody>
          <a:bodyPr anchor="b"/>
          <a:lstStyle>
            <a:lvl1pPr marL="0" indent="0" algn="ctr">
              <a:buNone/>
              <a:defRPr sz="2500" b="1"/>
            </a:lvl1pPr>
            <a:lvl2pPr marL="471820" indent="0">
              <a:buNone/>
              <a:defRPr sz="2100" b="1"/>
            </a:lvl2pPr>
            <a:lvl3pPr marL="943641" indent="0">
              <a:buNone/>
              <a:defRPr sz="1900" b="1"/>
            </a:lvl3pPr>
            <a:lvl4pPr marL="1415460" indent="0">
              <a:buNone/>
              <a:defRPr sz="1700" b="1"/>
            </a:lvl4pPr>
            <a:lvl5pPr marL="1887281" indent="0">
              <a:buNone/>
              <a:defRPr sz="1700" b="1"/>
            </a:lvl5pPr>
            <a:lvl6pPr marL="2359102" indent="0">
              <a:buNone/>
              <a:defRPr sz="1700" b="1"/>
            </a:lvl6pPr>
            <a:lvl7pPr marL="2830922" indent="0">
              <a:buNone/>
              <a:defRPr sz="1700" b="1"/>
            </a:lvl7pPr>
            <a:lvl8pPr marL="3302742" indent="0">
              <a:buNone/>
              <a:defRPr sz="1700" b="1"/>
            </a:lvl8pPr>
            <a:lvl9pPr marL="3774563" indent="0">
              <a:buNone/>
              <a:defRPr sz="17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" y="2249385"/>
            <a:ext cx="4167847" cy="40866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1795" y="1587705"/>
            <a:ext cx="4169484" cy="661680"/>
          </a:xfrm>
        </p:spPr>
        <p:txBody>
          <a:bodyPr anchor="b"/>
          <a:lstStyle>
            <a:lvl1pPr marL="0" indent="0" algn="ctr">
              <a:buNone/>
              <a:defRPr sz="2500" b="1"/>
            </a:lvl1pPr>
            <a:lvl2pPr marL="471820" indent="0">
              <a:buNone/>
              <a:defRPr sz="2100" b="1"/>
            </a:lvl2pPr>
            <a:lvl3pPr marL="943641" indent="0">
              <a:buNone/>
              <a:defRPr sz="1900" b="1"/>
            </a:lvl3pPr>
            <a:lvl4pPr marL="1415460" indent="0">
              <a:buNone/>
              <a:defRPr sz="1700" b="1"/>
            </a:lvl4pPr>
            <a:lvl5pPr marL="1887281" indent="0">
              <a:buNone/>
              <a:defRPr sz="1700" b="1"/>
            </a:lvl5pPr>
            <a:lvl6pPr marL="2359102" indent="0">
              <a:buNone/>
              <a:defRPr sz="1700" b="1"/>
            </a:lvl6pPr>
            <a:lvl7pPr marL="2830922" indent="0">
              <a:buNone/>
              <a:defRPr sz="1700" b="1"/>
            </a:lvl7pPr>
            <a:lvl8pPr marL="3302742" indent="0">
              <a:buNone/>
              <a:defRPr sz="1700" b="1"/>
            </a:lvl8pPr>
            <a:lvl9pPr marL="3774563" indent="0">
              <a:buNone/>
              <a:defRPr sz="17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1795" y="2249385"/>
            <a:ext cx="4169484" cy="40866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529" y="282405"/>
            <a:ext cx="5659755" cy="605363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617198"/>
            <a:ext cx="2848743" cy="3426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64" tIns="47182" rIns="94364" bIns="47182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59787" y="3331706"/>
            <a:ext cx="3120898" cy="81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71661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895712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15" y="1967111"/>
            <a:ext cx="2452561" cy="1418590"/>
          </a:xfrm>
        </p:spPr>
        <p:txBody>
          <a:bodyPr anchor="b">
            <a:normAutofit/>
          </a:bodyPr>
          <a:lstStyle>
            <a:lvl1pPr algn="l" defTabSz="943641" rtl="0" eaLnBrk="1" latinLnBrk="0" hangingPunct="1">
              <a:spcBef>
                <a:spcPct val="0"/>
              </a:spcBef>
              <a:buNone/>
              <a:tabLst>
                <a:tab pos="3953134" algn="l"/>
              </a:tabLst>
              <a:defRPr lang="en-US" sz="2700" b="1" kern="1200" cap="none" spc="21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215" y="3385701"/>
            <a:ext cx="2452561" cy="141859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71820" indent="0">
              <a:buNone/>
              <a:defRPr sz="1200"/>
            </a:lvl2pPr>
            <a:lvl3pPr marL="943641" indent="0">
              <a:buNone/>
              <a:defRPr sz="1000"/>
            </a:lvl3pPr>
            <a:lvl4pPr marL="1415460" indent="0">
              <a:buNone/>
              <a:defRPr sz="900"/>
            </a:lvl4pPr>
            <a:lvl5pPr marL="1887281" indent="0">
              <a:buNone/>
              <a:defRPr sz="900"/>
            </a:lvl5pPr>
            <a:lvl6pPr marL="2359102" indent="0">
              <a:buNone/>
              <a:defRPr sz="900"/>
            </a:lvl6pPr>
            <a:lvl7pPr marL="2830922" indent="0">
              <a:buNone/>
              <a:defRPr sz="900"/>
            </a:lvl7pPr>
            <a:lvl8pPr marL="3302742" indent="0">
              <a:buNone/>
              <a:defRPr sz="900"/>
            </a:lvl8pPr>
            <a:lvl9pPr marL="3774563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1529" y="394058"/>
            <a:ext cx="5738363" cy="5831981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300"/>
            </a:lvl1pPr>
            <a:lvl2pPr marL="471820" indent="0">
              <a:buNone/>
              <a:defRPr sz="2900"/>
            </a:lvl2pPr>
            <a:lvl3pPr marL="943641" indent="0">
              <a:buNone/>
              <a:defRPr sz="2500"/>
            </a:lvl3pPr>
            <a:lvl4pPr marL="1415460" indent="0">
              <a:buNone/>
              <a:defRPr sz="2100"/>
            </a:lvl4pPr>
            <a:lvl5pPr marL="1887281" indent="0">
              <a:buNone/>
              <a:defRPr sz="2100"/>
            </a:lvl5pPr>
            <a:lvl6pPr marL="2359102" indent="0">
              <a:buNone/>
              <a:defRPr sz="2100"/>
            </a:lvl6pPr>
            <a:lvl7pPr marL="2830922" indent="0">
              <a:buNone/>
              <a:defRPr sz="2100"/>
            </a:lvl7pPr>
            <a:lvl8pPr marL="3302742" indent="0">
              <a:buNone/>
              <a:defRPr sz="2100"/>
            </a:lvl8pPr>
            <a:lvl9pPr marL="3774563" indent="0">
              <a:buNone/>
              <a:defRPr sz="21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617198"/>
            <a:ext cx="2848743" cy="3426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64" tIns="47182" rIns="94364" bIns="47182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59787" y="3331706"/>
            <a:ext cx="3120898" cy="81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71661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895712"/>
            <a:ext cx="2735548" cy="164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9" y="1970264"/>
            <a:ext cx="2452561" cy="1418590"/>
          </a:xfrm>
        </p:spPr>
        <p:txBody>
          <a:bodyPr anchor="b">
            <a:normAutofit/>
          </a:bodyPr>
          <a:lstStyle>
            <a:lvl1pPr algn="l">
              <a:defRPr sz="2700" b="1" cap="none" spc="21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215" y="3388854"/>
            <a:ext cx="2452561" cy="141859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71820" indent="0">
              <a:buNone/>
              <a:defRPr sz="1200"/>
            </a:lvl2pPr>
            <a:lvl3pPr marL="943641" indent="0">
              <a:buNone/>
              <a:defRPr sz="1000"/>
            </a:lvl3pPr>
            <a:lvl4pPr marL="1415460" indent="0">
              <a:buNone/>
              <a:defRPr sz="900"/>
            </a:lvl4pPr>
            <a:lvl5pPr marL="1887281" indent="0">
              <a:buNone/>
              <a:defRPr sz="900"/>
            </a:lvl5pPr>
            <a:lvl6pPr marL="2359102" indent="0">
              <a:buNone/>
              <a:defRPr sz="900"/>
            </a:lvl6pPr>
            <a:lvl7pPr marL="2830922" indent="0">
              <a:buNone/>
              <a:defRPr sz="900"/>
            </a:lvl7pPr>
            <a:lvl8pPr marL="3302742" indent="0">
              <a:buNone/>
              <a:defRPr sz="900"/>
            </a:lvl8pPr>
            <a:lvl9pPr marL="3774563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54071" y="141859"/>
            <a:ext cx="9149937" cy="6809232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64" tIns="47182" rIns="94364" bIns="47182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646" y="284047"/>
            <a:ext cx="8489633" cy="1182158"/>
          </a:xfrm>
          <a:prstGeom prst="rect">
            <a:avLst/>
          </a:prstGeom>
        </p:spPr>
        <p:txBody>
          <a:bodyPr vert="horz" lIns="94364" tIns="47182" rIns="94364" bIns="47182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46" y="1655027"/>
            <a:ext cx="8489633" cy="4681019"/>
          </a:xfrm>
          <a:prstGeom prst="rect">
            <a:avLst/>
          </a:prstGeom>
        </p:spPr>
        <p:txBody>
          <a:bodyPr vert="horz" lIns="94364" tIns="47182" rIns="94364" bIns="47182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646" y="6528671"/>
            <a:ext cx="2201016" cy="377634"/>
          </a:xfrm>
          <a:prstGeom prst="rect">
            <a:avLst/>
          </a:prstGeom>
        </p:spPr>
        <p:txBody>
          <a:bodyPr vert="horz" lIns="94364" tIns="47182" rIns="94364" bIns="47182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35B07C-375F-4C42-B2C7-C755354E6B51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0579" y="6528671"/>
            <a:ext cx="3591768" cy="377634"/>
          </a:xfrm>
          <a:prstGeom prst="rect">
            <a:avLst/>
          </a:prstGeom>
        </p:spPr>
        <p:txBody>
          <a:bodyPr vert="horz" lIns="94364" tIns="47182" rIns="94364" bIns="47182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0263" y="6528671"/>
            <a:ext cx="2201016" cy="377634"/>
          </a:xfrm>
          <a:prstGeom prst="rect">
            <a:avLst/>
          </a:prstGeom>
        </p:spPr>
        <p:txBody>
          <a:bodyPr vert="horz" lIns="94364" tIns="47182" rIns="94364" bIns="47182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7A2989-F6EB-481D-9301-08A30155EDAF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43641" rtl="0" eaLnBrk="1" latinLnBrk="0" hangingPunct="1">
        <a:spcBef>
          <a:spcPct val="0"/>
        </a:spcBef>
        <a:buNone/>
        <a:tabLst>
          <a:tab pos="3953134" algn="l"/>
        </a:tabLst>
        <a:defRPr sz="3700" b="1" kern="1200" cap="none" spc="52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83092" indent="-283092" algn="l" defTabSz="94364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566186" indent="-188728" algn="l" defTabSz="94364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43641" indent="-235910" algn="l" defTabSz="943641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26733" indent="-235910" algn="l" defTabSz="94364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09825" indent="-235910" algn="l" defTabSz="94364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45736" indent="-188728" algn="l" defTabSz="943641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645" indent="-188728" algn="l" defTabSz="943641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555" indent="-188728" algn="l" defTabSz="94364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53466" indent="-188728" algn="l" defTabSz="943641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1820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3641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5460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7281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9102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0922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2742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563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54071" y="141859"/>
            <a:ext cx="9149937" cy="6809232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0" tIns="47215" rIns="94430" bIns="47215" rtlCol="0" anchor="ctr"/>
          <a:lstStyle/>
          <a:p>
            <a:pPr algn="ctr" defTabSz="94430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646" y="284047"/>
            <a:ext cx="8489633" cy="1182158"/>
          </a:xfrm>
          <a:prstGeom prst="rect">
            <a:avLst/>
          </a:prstGeom>
        </p:spPr>
        <p:txBody>
          <a:bodyPr vert="horz" lIns="94430" tIns="47215" rIns="94430" bIns="47215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46" y="1655022"/>
            <a:ext cx="8489633" cy="4681019"/>
          </a:xfrm>
          <a:prstGeom prst="rect">
            <a:avLst/>
          </a:prstGeom>
        </p:spPr>
        <p:txBody>
          <a:bodyPr vert="horz" lIns="94430" tIns="47215" rIns="94430" bIns="4721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646" y="6528667"/>
            <a:ext cx="2201016" cy="377634"/>
          </a:xfrm>
          <a:prstGeom prst="rect">
            <a:avLst/>
          </a:prstGeom>
        </p:spPr>
        <p:txBody>
          <a:bodyPr vert="horz" lIns="94430" tIns="47215" rIns="94430" bIns="47215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944301"/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 defTabSz="944301"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0579" y="6528667"/>
            <a:ext cx="3591768" cy="377634"/>
          </a:xfrm>
          <a:prstGeom prst="rect">
            <a:avLst/>
          </a:prstGeom>
        </p:spPr>
        <p:txBody>
          <a:bodyPr vert="horz" lIns="94430" tIns="47215" rIns="94430" bIns="47215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defTabSz="944301"/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0263" y="6528667"/>
            <a:ext cx="2201016" cy="377634"/>
          </a:xfrm>
          <a:prstGeom prst="rect">
            <a:avLst/>
          </a:prstGeom>
        </p:spPr>
        <p:txBody>
          <a:bodyPr vert="horz" lIns="94430" tIns="47215" rIns="94430" bIns="47215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44301"/>
            <a:fld id="{2F7A2989-F6EB-481D-9301-08A30155EDAF}" type="slidenum">
              <a:rPr lang="cs-CZ" smtClean="0">
                <a:solidFill>
                  <a:srgbClr val="F8F8F8"/>
                </a:solidFill>
              </a:rPr>
              <a:pPr defTabSz="944301"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65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44301" rtl="0" eaLnBrk="1" latinLnBrk="0" hangingPunct="1">
        <a:spcBef>
          <a:spcPct val="0"/>
        </a:spcBef>
        <a:buNone/>
        <a:tabLst>
          <a:tab pos="3955900" algn="l"/>
        </a:tabLst>
        <a:defRPr sz="3700" b="1" kern="1200" cap="none" spc="52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83290" indent="-283290" algn="l" defTabSz="94430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566581" indent="-188860" algn="l" defTabSz="94430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01" indent="-236075" algn="l" defTabSz="944301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27591" indent="-236075" algn="l" defTabSz="94430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10881" indent="-236075" algn="l" defTabSz="94430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46957" indent="-188860" algn="l" defTabSz="944301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983032" indent="-188860" algn="l" defTabSz="944301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219107" indent="-188860" algn="l" defTabSz="94430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55182" indent="-188860" algn="l" defTabSz="944301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150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01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6451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8602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0752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2903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5053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7204" algn="l" defTabSz="94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54071" y="141859"/>
            <a:ext cx="9149937" cy="6809232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64" tIns="47182" rIns="94364" bIns="471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646" y="284047"/>
            <a:ext cx="8489633" cy="1182158"/>
          </a:xfrm>
          <a:prstGeom prst="rect">
            <a:avLst/>
          </a:prstGeom>
        </p:spPr>
        <p:txBody>
          <a:bodyPr vert="horz" lIns="94364" tIns="47182" rIns="94364" bIns="47182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46" y="1655027"/>
            <a:ext cx="8489633" cy="4681019"/>
          </a:xfrm>
          <a:prstGeom prst="rect">
            <a:avLst/>
          </a:prstGeom>
        </p:spPr>
        <p:txBody>
          <a:bodyPr vert="horz" lIns="94364" tIns="47182" rIns="94364" bIns="47182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646" y="6528671"/>
            <a:ext cx="2201016" cy="377634"/>
          </a:xfrm>
          <a:prstGeom prst="rect">
            <a:avLst/>
          </a:prstGeom>
        </p:spPr>
        <p:txBody>
          <a:bodyPr vert="horz" lIns="94364" tIns="47182" rIns="94364" bIns="47182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35B07C-375F-4C42-B2C7-C755354E6B51}" type="datetimeFigureOut">
              <a:rPr lang="cs-CZ" smtClean="0">
                <a:solidFill>
                  <a:srgbClr val="F8F8F8"/>
                </a:solidFill>
              </a:rPr>
              <a:pPr/>
              <a:t>17.6.2016</a:t>
            </a:fld>
            <a:endParaRPr lang="cs-CZ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0579" y="6528671"/>
            <a:ext cx="3591768" cy="377634"/>
          </a:xfrm>
          <a:prstGeom prst="rect">
            <a:avLst/>
          </a:prstGeom>
        </p:spPr>
        <p:txBody>
          <a:bodyPr vert="horz" lIns="94364" tIns="47182" rIns="94364" bIns="47182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0263" y="6528671"/>
            <a:ext cx="2201016" cy="377634"/>
          </a:xfrm>
          <a:prstGeom prst="rect">
            <a:avLst/>
          </a:prstGeom>
        </p:spPr>
        <p:txBody>
          <a:bodyPr vert="horz" lIns="94364" tIns="47182" rIns="94364" bIns="47182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7A2989-F6EB-481D-9301-08A30155EDAF}" type="slidenum">
              <a:rPr lang="cs-CZ" smtClean="0">
                <a:solidFill>
                  <a:srgbClr val="F8F8F8"/>
                </a:solidFill>
              </a:rPr>
              <a:pPr/>
              <a:t>‹#›</a:t>
            </a:fld>
            <a:endParaRPr lang="cs-CZ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86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43641" rtl="0" eaLnBrk="1" latinLnBrk="0" hangingPunct="1">
        <a:spcBef>
          <a:spcPct val="0"/>
        </a:spcBef>
        <a:buNone/>
        <a:tabLst>
          <a:tab pos="3953134" algn="l"/>
        </a:tabLst>
        <a:defRPr sz="3700" b="1" kern="1200" cap="none" spc="52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83092" indent="-283092" algn="l" defTabSz="94364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566186" indent="-188728" algn="l" defTabSz="94364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43641" indent="-235910" algn="l" defTabSz="943641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26733" indent="-235910" algn="l" defTabSz="94364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09825" indent="-235910" algn="l" defTabSz="94364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45736" indent="-188728" algn="l" defTabSz="943641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645" indent="-188728" algn="l" defTabSz="943641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555" indent="-188728" algn="l" defTabSz="94364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53466" indent="-188728" algn="l" defTabSz="943641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1820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3641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5460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7281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9102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0922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2742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563" algn="l" defTabSz="9436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500" dirty="0"/>
              <a:t>Příběhy našich sousedů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3200" b="1" dirty="0">
                <a:solidFill>
                  <a:schemeClr val="bg1">
                    <a:lumMod val="50000"/>
                  </a:schemeClr>
                </a:solidFill>
              </a:rPr>
              <a:t>Jiří Štěpánovský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74" y="1665171"/>
            <a:ext cx="297497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Historie </a:t>
            </a:r>
            <a:r>
              <a:rPr lang="cs-CZ" sz="4000" dirty="0"/>
              <a:t>JZD v Byšicích (Liblicích)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Poprvé </a:t>
            </a:r>
            <a:r>
              <a:rPr lang="cs-CZ" dirty="0"/>
              <a:t>bylo založeno JZD (2. typu) 8. října 1952 za účasti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24 </a:t>
            </a:r>
            <a:r>
              <a:rPr lang="cs-CZ" dirty="0"/>
              <a:t>členů, avšak neudrželo se ani nezačalo pracovat. Většina členů totiž nesouhlasila s jeho přeměnou. Kromě toho: </a:t>
            </a:r>
            <a:r>
              <a:rPr lang="cs-CZ" i="1" dirty="0"/>
              <a:t>,,Mnozí družstevníci uposlechli našeptávání a strašení místních kulaků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a </a:t>
            </a:r>
            <a:r>
              <a:rPr lang="cs-CZ" i="1" dirty="0"/>
              <a:t>raději zůstali hospodařit na svých pozemcích.“ </a:t>
            </a:r>
          </a:p>
          <a:p>
            <a:r>
              <a:rPr lang="cs-CZ" dirty="0" smtClean="0"/>
              <a:t>Byšice </a:t>
            </a:r>
            <a:r>
              <a:rPr lang="cs-CZ" dirty="0"/>
              <a:t>se tak staly poslední obcí v okrese, která neměla JZD. </a:t>
            </a:r>
          </a:p>
          <a:p>
            <a:r>
              <a:rPr lang="cs-CZ" dirty="0" smtClean="0"/>
              <a:t>Po </a:t>
            </a:r>
            <a:r>
              <a:rPr lang="cs-CZ" dirty="0"/>
              <a:t>značném úsilí se nové založení prosazeno na schůzi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17</a:t>
            </a:r>
            <a:r>
              <a:rPr lang="cs-CZ" dirty="0"/>
              <a:t>. srpna 1956, tentokrát se již jednalo o 3. typ. </a:t>
            </a:r>
          </a:p>
          <a:p>
            <a:r>
              <a:rPr lang="cs-CZ" dirty="0" smtClean="0"/>
              <a:t>Pod </a:t>
            </a:r>
            <a:r>
              <a:rPr lang="cs-CZ" dirty="0"/>
              <a:t>nátlakem vstoupili do JZD v roce 1957 i Štěpánovští. Kolektivizace zde byla dokončena v roce 1959. O rok později došlo ke sloučení JZD Byšice a okolí (pod názvem JZD Liblice). 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8" y="1746211"/>
            <a:ext cx="8315276" cy="468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04694" y="2171585"/>
            <a:ext cx="201529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25000"/>
                  </a:schemeClr>
                </a:solidFill>
              </a:rPr>
              <a:t>JZD Byšice dnes</a:t>
            </a:r>
            <a:endParaRPr lang="cs-CZ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990" y="306115"/>
            <a:ext cx="8489633" cy="1182158"/>
          </a:xfrm>
        </p:spPr>
        <p:txBody>
          <a:bodyPr>
            <a:normAutofit/>
          </a:bodyPr>
          <a:lstStyle/>
          <a:p>
            <a:r>
              <a:rPr lang="cs-CZ" sz="4100" spc="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Formy nátlaku</a:t>
            </a:r>
            <a:endParaRPr lang="cs-CZ" sz="41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povinné </a:t>
            </a:r>
            <a:r>
              <a:rPr lang="cs-CZ" dirty="0"/>
              <a:t>dodávky zemědělských produktů, tresty za jejich neplnění dodávky v takové výši, že nezbývalo pro vlastní potřebu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povinný </a:t>
            </a:r>
            <a:r>
              <a:rPr lang="cs-CZ" dirty="0"/>
              <a:t>pacht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nucená </a:t>
            </a:r>
            <a:r>
              <a:rPr lang="cs-CZ" dirty="0"/>
              <a:t>výměna polí za pole vzdálená, neobdělaná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propaganda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nemožnost </a:t>
            </a:r>
            <a:r>
              <a:rPr lang="cs-CZ" dirty="0"/>
              <a:t>zaměstnávat na statku pracovní síly, odebrání pracovních sil ze statku – syn u PTP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zabavení </a:t>
            </a:r>
            <a:r>
              <a:rPr lang="cs-CZ" dirty="0"/>
              <a:t>zemědělských strojů </a:t>
            </a:r>
          </a:p>
          <a:p>
            <a:endParaRPr lang="cs-CZ" dirty="0"/>
          </a:p>
          <a:p>
            <a:pPr marL="0" indent="0" defTabSz="914400">
              <a:buClrTx/>
              <a:buNone/>
            </a:pP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AutoShape 12" descr="Výsledek obrázku pro traktor kreslen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393" y="3414214"/>
            <a:ext cx="4568650" cy="332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25" y="3356936"/>
            <a:ext cx="4216303" cy="324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 flipH="1" flipV="1">
            <a:off x="427866" y="4857447"/>
            <a:ext cx="4192463" cy="705261"/>
          </a:xfrm>
          <a:prstGeom prst="line">
            <a:avLst/>
          </a:prstGeom>
          <a:ln w="698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7758 0.02147 C -0.19256 0.02818 -0.17724 0.02192 -0.2099 0.02661 C -0.2131 0.02706 -0.21613 0.02885 -0.21932 0.02907 C -0.26241 0.03064 -0.3055 0.03064 -0.34859 0.03153 C -0.43006 0.03913 -0.50581 0.03667 -0.58997 0.03667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3" y="8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1 0.01923 C -0.03669 0.01789 -0.0478 0.01655 -0.07844 0.01364 C -0.09931 0.00671 -0.16327 0.00716 -0.18263 0.00626 C -0.21545 -0.00134 -0.24928 -0.00157 -0.28278 -0.00447 C -0.30315 -0.00872 -0.32436 -0.0085 -0.34523 -0.00984 C -0.36038 -0.01454 -0.37435 -0.01409 -0.39051 -0.01543 C -0.42636 -0.01834 -0.45901 -0.0199 -0.49655 -0.0208 C -0.57381 -0.02482 -0.5218 -0.02236 -0.66302 -0.02639 C -0.68507 -0.02706 -0.72934 -0.02818 -0.72934 -0.02795 C -0.74769 -0.02974 -0.76149 -0.0322 -0.78034 -0.03354 C -0.79212 -0.03712 -0.80576 -0.03779 -0.81821 -0.03891 C -0.83639 -0.0407 -0.87309 -0.04249 -0.87309 -0.04226 C -0.93755 -0.05188 -1.01431 -0.04808 -1.07558 -0.04808 " pathEditMode="relative" rAng="0" ptsTypes="ffffffffffff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9" y="-35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86 0.05657 C 0.16529 0.04919 0.10722 0.05076 0.04982 0.05903 C -0.09712 0.05769 -0.24794 0.06239 -0.39505 0.05143 C -0.45531 0.04025 -0.39151 0.05121 -0.54704 0.04651 C -0.58778 0.04517 -0.61707 0.04137 -0.66302 0.04137 " pathEditMode="relative" ptsTypes="ffff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97 0.03668 C -0.66672 0.03578 -0.74348 0.03578 -0.82023 0.03422 C -0.82646 0.03399 -0.83286 0.0331 -0.83908 0.03153 C -0.84295 0.03064 -0.85053 0.02661 -0.85053 0.02684 C -0.96701 0.03891 -1.06834 0.04003 -1.18886 0.0416 C -1.3188 0.03914 -1.27941 0.06977 -1.3257 0.02907 C -1.32738 0.02751 -1.32957 0.02751 -1.33142 0.02661 C -1.34674 0.01297 -1.3565 0.01745 -1.37889 0.01633 C -1.39926 0.01521 -1.41946 0.01476 -1.43982 0.01387 C -1.48376 -0.00514 -1.54031 0.01275 -1.58812 0.01633 C -1.60074 0.02751 -1.61707 0.02907 -1.63171 0.03153 C -1.65174 0.04093 -1.63104 0.03198 -1.6812 0.03668 C -1.69012 0.03757 -1.69887 0.03981 -1.70779 0.0416 C -1.71621 0.04316 -1.72042 0.04562 -1.72866 0.0492 C -1.73052 0.05009 -1.73439 0.05188 -1.73439 0.05211 C -1.7768 0.05032 -1.80087 0.05099 -1.83706 0.04428 C -1.8613 0.03288 -1.83538 0.04428 -1.89985 0.03914 C -1.91735 0.0378 -1.93351 0.02393 -1.95119 0.02393 " pathEditMode="relative" rAng="0" ptsTypes="fffffffffffffffffA">
                                      <p:cBhvr>
                                        <p:cTn id="2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53" y="-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Povinné dodávky pro A. Štěpánovského st.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dirty="0" smtClean="0"/>
              <a:t>Předpis na rok 1951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endParaRPr lang="cs-CZ" b="1" dirty="0" smtClean="0"/>
          </a:p>
          <a:p>
            <a:pPr lvl="0"/>
            <a:r>
              <a:rPr lang="cs-CZ" b="1" dirty="0" smtClean="0"/>
              <a:t>obiloviny</a:t>
            </a:r>
            <a:endParaRPr lang="cs-CZ" dirty="0"/>
          </a:p>
          <a:p>
            <a:pPr lvl="0"/>
            <a:r>
              <a:rPr lang="cs-CZ" b="1" dirty="0"/>
              <a:t>luštěniny</a:t>
            </a:r>
            <a:endParaRPr lang="cs-CZ" dirty="0"/>
          </a:p>
          <a:p>
            <a:pPr lvl="0"/>
            <a:r>
              <a:rPr lang="cs-CZ" b="1" dirty="0"/>
              <a:t>cukrovka</a:t>
            </a:r>
            <a:endParaRPr lang="cs-CZ" dirty="0"/>
          </a:p>
          <a:p>
            <a:pPr lvl="0"/>
            <a:r>
              <a:rPr lang="cs-CZ" b="1" dirty="0"/>
              <a:t>brambory</a:t>
            </a:r>
            <a:endParaRPr lang="cs-CZ" dirty="0"/>
          </a:p>
          <a:p>
            <a:pPr lvl="0"/>
            <a:r>
              <a:rPr lang="cs-CZ" b="1" dirty="0"/>
              <a:t>řepka</a:t>
            </a:r>
            <a:endParaRPr lang="cs-CZ" dirty="0"/>
          </a:p>
          <a:p>
            <a:pPr lvl="0"/>
            <a:r>
              <a:rPr lang="cs-CZ" b="1" dirty="0"/>
              <a:t>paprika kořeninová</a:t>
            </a:r>
            <a:endParaRPr lang="cs-CZ" dirty="0"/>
          </a:p>
          <a:p>
            <a:pPr lvl="0"/>
            <a:r>
              <a:rPr lang="cs-CZ" b="1" dirty="0"/>
              <a:t>seno</a:t>
            </a:r>
            <a:endParaRPr lang="cs-CZ" dirty="0"/>
          </a:p>
          <a:p>
            <a:pPr lvl="0"/>
            <a:r>
              <a:rPr lang="cs-CZ" b="1" dirty="0"/>
              <a:t>sláma</a:t>
            </a:r>
            <a:endParaRPr lang="cs-CZ" dirty="0"/>
          </a:p>
          <a:p>
            <a:pPr lvl="0"/>
            <a:r>
              <a:rPr lang="cs-CZ" b="1" dirty="0"/>
              <a:t>skot</a:t>
            </a:r>
            <a:endParaRPr lang="cs-CZ" dirty="0"/>
          </a:p>
          <a:p>
            <a:pPr lvl="0"/>
            <a:r>
              <a:rPr lang="cs-CZ" b="1" dirty="0"/>
              <a:t>vejce</a:t>
            </a:r>
            <a:endParaRPr lang="cs-CZ" dirty="0"/>
          </a:p>
          <a:p>
            <a:pPr lvl="0"/>
            <a:r>
              <a:rPr lang="cs-CZ" b="1" dirty="0"/>
              <a:t>vlna</a:t>
            </a:r>
            <a:endParaRPr lang="cs-CZ" dirty="0"/>
          </a:p>
          <a:p>
            <a:pPr lvl="0"/>
            <a:r>
              <a:rPr lang="cs-CZ" b="1" dirty="0"/>
              <a:t>jatečná prasata</a:t>
            </a:r>
            <a:endParaRPr lang="cs-CZ" dirty="0"/>
          </a:p>
          <a:p>
            <a:pPr lvl="0"/>
            <a:r>
              <a:rPr lang="cs-CZ" b="1" dirty="0"/>
              <a:t>selata</a:t>
            </a:r>
            <a:endParaRPr lang="cs-CZ" dirty="0"/>
          </a:p>
          <a:p>
            <a:pPr lvl="0"/>
            <a:r>
              <a:rPr lang="cs-CZ" b="1" dirty="0"/>
              <a:t>mléko</a:t>
            </a:r>
            <a:endParaRPr lang="cs-CZ" dirty="0"/>
          </a:p>
          <a:p>
            <a:pPr lvl="0"/>
            <a:r>
              <a:rPr lang="cs-CZ" b="1" dirty="0"/>
              <a:t>vodní </a:t>
            </a:r>
            <a:r>
              <a:rPr lang="cs-CZ" b="1" dirty="0" smtClean="0"/>
              <a:t>drůbež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cs-CZ" dirty="0" smtClean="0"/>
              <a:t>Příklad neplnění dodávek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1</a:t>
            </a:r>
            <a:r>
              <a:rPr lang="cs-CZ" b="1" dirty="0"/>
              <a:t>. pololetí roku </a:t>
            </a:r>
            <a:r>
              <a:rPr lang="cs-CZ" b="1" dirty="0" smtClean="0"/>
              <a:t>1953: nedodáno 2845 </a:t>
            </a:r>
            <a:r>
              <a:rPr lang="cs-CZ" b="1" dirty="0"/>
              <a:t>l mléka</a:t>
            </a: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Možnosti trestů:</a:t>
            </a:r>
            <a:br>
              <a:rPr lang="cs-CZ" b="1" dirty="0" smtClean="0"/>
            </a:br>
            <a:r>
              <a:rPr lang="cs-CZ" b="1" dirty="0" smtClean="0"/>
              <a:t>pokuty </a:t>
            </a:r>
            <a:r>
              <a:rPr lang="cs-CZ" b="1" dirty="0"/>
              <a:t>(1951 – 30000 Kč za nesplnění dodávky obilí)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V </a:t>
            </a:r>
            <a:r>
              <a:rPr lang="cs-CZ" b="1" i="1" dirty="0"/>
              <a:t>Mělnickém zemědělci </a:t>
            </a:r>
            <a:r>
              <a:rPr lang="cs-CZ" b="1" dirty="0"/>
              <a:t>rubriky:</a:t>
            </a:r>
            <a:endParaRPr lang="cs-CZ" dirty="0"/>
          </a:p>
          <a:p>
            <a:pPr lvl="0"/>
            <a:r>
              <a:rPr lang="cs-CZ" b="1" dirty="0"/>
              <a:t>Pranýřujeme</a:t>
            </a:r>
            <a:endParaRPr lang="cs-CZ" dirty="0"/>
          </a:p>
          <a:p>
            <a:pPr lvl="0"/>
            <a:r>
              <a:rPr lang="cs-CZ" b="1" dirty="0"/>
              <a:t>Sabotéři</a:t>
            </a:r>
            <a:endParaRPr lang="cs-CZ" dirty="0"/>
          </a:p>
          <a:p>
            <a:endParaRPr lang="cs-CZ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2046" y="523272"/>
            <a:ext cx="18473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cs-CZ" altLang="cs-CZ" sz="4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Povinný pacht a scelování pozemků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Do povinného pachtu bylo Antonínu Š. st. v roce 1952 přiděleno 2,61 ha v poloze nad sv. Janem. Proti tomuto se jako celá řada dalších byšických hospodářů odvolal. Odvolání byla zamítnuta</a:t>
            </a:r>
            <a:r>
              <a:rPr lang="cs-CZ" b="1" dirty="0" smtClean="0"/>
              <a:t>.</a:t>
            </a:r>
          </a:p>
          <a:p>
            <a:r>
              <a:rPr lang="cs-CZ" b="1" dirty="0"/>
              <a:t>V rámci scelování pozemků pro ČSSS a JZD došlo k výměně polí neúrodných za úrodná,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 </a:t>
            </a:r>
            <a:r>
              <a:rPr lang="cs-CZ" b="1" dirty="0"/>
              <a:t>to i přes nesouhlas Antonína Š. st. Vznesené připomínky byly označeny za nepodstatného rázu</a:t>
            </a:r>
            <a:r>
              <a:rPr lang="cs-CZ" b="1" dirty="0" smtClean="0"/>
              <a:t>.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6" y="1655763"/>
            <a:ext cx="3306964" cy="4679950"/>
          </a:xfrm>
        </p:spPr>
      </p:pic>
    </p:spTree>
    <p:extLst>
      <p:ext uri="{BB962C8B-B14F-4D97-AF65-F5344CB8AC3E}">
        <p14:creationId xmlns:p14="http://schemas.microsoft.com/office/powerpoint/2010/main" val="23252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/>
            </a:pPr>
            <a:r>
              <a:rPr lang="cs-CZ" sz="4100" dirty="0" smtClean="0"/>
              <a:t>Víra Štěpánovských</a:t>
            </a:r>
            <a:endParaRPr lang="cs-CZ" sz="4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Nelehké životní osudy pomáhala Štěpanovským nést víra, kterou si jako rodina udrželi dodnes.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Pravidelně každou neděli chodí do kostela.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Jiří Štěpánovský : </a:t>
            </a:r>
            <a:r>
              <a:rPr lang="cs-CZ" b="1" i="1" dirty="0" smtClean="0">
                <a:solidFill>
                  <a:schemeClr val="bg1"/>
                </a:solidFill>
              </a:rPr>
              <a:t>,, Znal jsem svého dědu jako drsného pána, který když mě i v jeho 80 letech objal, tak jsem myslel, že ze mě poteče zelená voda, ale dojalo mě, když jsem ho viděl klečet před oltářem.´´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57" y="1655763"/>
            <a:ext cx="3509962" cy="4679950"/>
          </a:xfrm>
        </p:spPr>
      </p:pic>
    </p:spTree>
    <p:extLst>
      <p:ext uri="{BB962C8B-B14F-4D97-AF65-F5344CB8AC3E}">
        <p14:creationId xmlns:p14="http://schemas.microsoft.com/office/powerpoint/2010/main" val="23144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990" y="882179"/>
            <a:ext cx="8489633" cy="1182158"/>
          </a:xfrm>
        </p:spPr>
        <p:txBody>
          <a:bodyPr>
            <a:noAutofit/>
          </a:bodyPr>
          <a:lstStyle/>
          <a:p>
            <a:r>
              <a:rPr lang="cs-CZ" sz="3600" dirty="0"/>
              <a:t>Budoucnost: Hospodaření ve 4. generaci?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990" y="2322339"/>
            <a:ext cx="8489633" cy="4681019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Jiří Štěpanovský: </a:t>
            </a:r>
            <a:endParaRPr lang="cs-CZ" dirty="0"/>
          </a:p>
          <a:p>
            <a:pPr marL="0" indent="0">
              <a:buNone/>
            </a:pPr>
            <a:r>
              <a:rPr lang="cs-CZ" b="1" i="1" dirty="0"/>
              <a:t>„Rád bych. Nebudou to mít jednoduché. Nikdo neví, jaká přijde doba. Já když jsem byl v jejich letech, taky jsem si nemyslel, že vůbec budu něco takového dělat. Nějaké předpoklady u nich jsou. Rád bych asi, aby v tom někdo pokračoval, ale … Uvidíme.“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6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990" y="-128752"/>
            <a:ext cx="8489633" cy="1182158"/>
          </a:xfrm>
        </p:spPr>
        <p:txBody>
          <a:bodyPr>
            <a:normAutofit/>
          </a:bodyPr>
          <a:lstStyle/>
          <a:p>
            <a:pPr>
              <a:tabLst/>
            </a:pPr>
            <a:r>
              <a:rPr lang="cs-CZ" sz="4000" dirty="0"/>
              <a:t>Rodokmen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100" dirty="0"/>
          </a:p>
        </p:txBody>
      </p:sp>
      <p:sp>
        <p:nvSpPr>
          <p:cNvPr id="4" name="Vývojový diagram: postup 3"/>
          <p:cNvSpPr/>
          <p:nvPr/>
        </p:nvSpPr>
        <p:spPr>
          <a:xfrm>
            <a:off x="2412206" y="2764506"/>
            <a:ext cx="1800205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r>
              <a:rPr lang="cs-CZ" sz="1200" dirty="0">
                <a:solidFill>
                  <a:schemeClr val="accent1">
                    <a:lumMod val="10000"/>
                  </a:schemeClr>
                </a:solidFill>
              </a:rPr>
              <a:t>Antonín Štěpanovský st</a:t>
            </a:r>
            <a: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  <a:b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  <a:t>(1893 – 1980)</a:t>
            </a:r>
            <a:endParaRPr lang="cs-CZ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Vývojový diagram: postup 4"/>
          <p:cNvSpPr/>
          <p:nvPr/>
        </p:nvSpPr>
        <p:spPr>
          <a:xfrm>
            <a:off x="4858742" y="2764506"/>
            <a:ext cx="1720828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  <a:t>Antonie Poštolková</a:t>
            </a:r>
            <a:b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  <a:t>(1898 – 1977)</a:t>
            </a:r>
            <a:endParaRPr lang="cs-CZ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2406" y="2608485"/>
            <a:ext cx="646331" cy="923330"/>
          </a:xfrm>
          <a:prstGeom prst="rect">
            <a:avLst/>
          </a:prstGeom>
          <a:noFill/>
        </p:spPr>
        <p:txBody>
          <a:bodyPr wrap="none" lIns="91376" tIns="45688" rIns="91376" bIns="45688" rtlCol="0">
            <a:spAutoFit/>
          </a:bodyPr>
          <a:lstStyle/>
          <a:p>
            <a:r>
              <a:rPr lang="cs-CZ" sz="5400" dirty="0"/>
              <a:t>+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6003507" y="1652153"/>
            <a:ext cx="576063" cy="956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5382048" y="1026195"/>
            <a:ext cx="149465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  <a:t>František </a:t>
            </a:r>
            <a:r>
              <a:rPr lang="cs-CZ" sz="1200" dirty="0" err="1" smtClean="0">
                <a:solidFill>
                  <a:schemeClr val="accent1">
                    <a:lumMod val="10000"/>
                  </a:schemeClr>
                </a:solidFill>
              </a:rPr>
              <a:t>Poštollka</a:t>
            </a:r>
            <a: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  <a:t>1852 – 1910?)</a:t>
            </a:r>
            <a:endParaRPr lang="cs-CZ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092726" y="1026195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r>
              <a:rPr lang="cs-CZ" sz="1200" dirty="0">
                <a:solidFill>
                  <a:schemeClr val="accent1">
                    <a:lumMod val="10000"/>
                  </a:schemeClr>
                </a:solidFill>
              </a:rPr>
              <a:t>Františka </a:t>
            </a:r>
            <a: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  <a:t>Poštolková</a:t>
            </a:r>
            <a:b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  <a:t>(? – 1936)</a:t>
            </a:r>
            <a:endParaRPr lang="cs-CZ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2412206" y="1746276"/>
            <a:ext cx="720080" cy="862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31468" y="1026195"/>
            <a:ext cx="149823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r>
              <a:rPr lang="cs-CZ" sz="1200" dirty="0" smtClean="0">
                <a:solidFill>
                  <a:schemeClr val="bg1">
                    <a:lumMod val="10000"/>
                  </a:schemeClr>
                </a:solidFill>
              </a:rPr>
              <a:t>Josef Štěpanovský</a:t>
            </a:r>
            <a:br>
              <a:rPr lang="cs-CZ" sz="12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cs-CZ" sz="1200" dirty="0" smtClean="0">
                <a:solidFill>
                  <a:schemeClr val="bg1">
                    <a:lumMod val="10000"/>
                  </a:schemeClr>
                </a:solidFill>
              </a:rPr>
              <a:t>(1866 – 1925)</a:t>
            </a:r>
            <a:endParaRPr lang="cs-CZ" sz="1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124174" y="1026195"/>
            <a:ext cx="1332148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r>
              <a:rPr lang="cs-CZ" sz="1200" dirty="0" smtClean="0">
                <a:solidFill>
                  <a:schemeClr val="bg1">
                    <a:lumMod val="10000"/>
                  </a:schemeClr>
                </a:solidFill>
              </a:rPr>
              <a:t>Božena Helclová</a:t>
            </a:r>
            <a:br>
              <a:rPr lang="cs-CZ" sz="12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cs-CZ" sz="1200" dirty="0" smtClean="0">
                <a:solidFill>
                  <a:schemeClr val="bg1">
                    <a:lumMod val="10000"/>
                  </a:schemeClr>
                </a:solidFill>
              </a:rPr>
              <a:t>(1869 – 1940)</a:t>
            </a:r>
            <a:endParaRPr lang="cs-CZ" sz="1200" dirty="0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2628235" y="3402459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2042852" y="4130342"/>
            <a:ext cx="188152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  <a:t>Antonín Štěpanovský ml.</a:t>
            </a:r>
            <a:b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cs-CZ" sz="1200" dirty="0" smtClean="0">
                <a:solidFill>
                  <a:schemeClr val="accent1">
                    <a:lumMod val="10000"/>
                  </a:schemeClr>
                </a:solidFill>
              </a:rPr>
              <a:t>(1930 – 2004)</a:t>
            </a:r>
            <a:endParaRPr lang="cs-CZ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84362" y="3902695"/>
            <a:ext cx="63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</a:t>
            </a:r>
          </a:p>
        </p:txBody>
      </p:sp>
      <p:cxnSp>
        <p:nvCxnSpPr>
          <p:cNvPr id="15" name="Přímá spojnice 14"/>
          <p:cNvCxnSpPr/>
          <p:nvPr/>
        </p:nvCxnSpPr>
        <p:spPr>
          <a:xfrm flipH="1">
            <a:off x="2124174" y="4606158"/>
            <a:ext cx="288032" cy="308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531467" y="4914627"/>
            <a:ext cx="2456803" cy="130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>
                <a:solidFill>
                  <a:srgbClr val="C00000"/>
                </a:solidFill>
              </a:rPr>
              <a:t>Jiří Štěpánovský – 3 děti</a:t>
            </a:r>
          </a:p>
          <a:p>
            <a:r>
              <a:rPr lang="cs-CZ" sz="1200" dirty="0">
                <a:solidFill>
                  <a:schemeClr val="accent2">
                    <a:lumMod val="25000"/>
                  </a:schemeClr>
                </a:solidFill>
              </a:rPr>
              <a:t>Antonín Štěpanovský – 5 dětí</a:t>
            </a:r>
          </a:p>
          <a:p>
            <a:r>
              <a:rPr lang="cs-CZ" sz="1200" dirty="0">
                <a:solidFill>
                  <a:schemeClr val="accent2">
                    <a:lumMod val="25000"/>
                  </a:schemeClr>
                </a:solidFill>
              </a:rPr>
              <a:t>Marie Rychnovská – 1 dítě</a:t>
            </a:r>
          </a:p>
          <a:p>
            <a:r>
              <a:rPr lang="cs-CZ" sz="1200" dirty="0">
                <a:solidFill>
                  <a:schemeClr val="accent2">
                    <a:lumMod val="25000"/>
                  </a:schemeClr>
                </a:solidFill>
              </a:rPr>
              <a:t>Václava Hanušová – 1 dítě</a:t>
            </a:r>
          </a:p>
          <a:p>
            <a:r>
              <a:rPr lang="cs-CZ" sz="1200" dirty="0">
                <a:solidFill>
                  <a:schemeClr val="accent2">
                    <a:lumMod val="25000"/>
                  </a:schemeClr>
                </a:solidFill>
              </a:rPr>
              <a:t>Pavel Štěpánovský – bez dětí 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49646" y="4130342"/>
            <a:ext cx="1370472" cy="486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smtClean="0">
                <a:solidFill>
                  <a:schemeClr val="accent2">
                    <a:lumMod val="25000"/>
                  </a:schemeClr>
                </a:solidFill>
              </a:rPr>
              <a:t>Marie Poštolková</a:t>
            </a:r>
            <a:r>
              <a:rPr lang="cs-CZ" sz="120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cs-CZ" sz="120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cs-CZ" sz="1200" smtClean="0">
                <a:solidFill>
                  <a:schemeClr val="accent2">
                    <a:lumMod val="25000"/>
                  </a:schemeClr>
                </a:solidFill>
              </a:rPr>
              <a:t>(*1939)</a:t>
            </a:r>
            <a:endParaRPr lang="cs-CZ" sz="12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-2484338" y="2466355"/>
            <a:ext cx="16561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5690078" y="5567808"/>
            <a:ext cx="292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 rodině si užívají dvě podoby jména: </a:t>
            </a:r>
            <a:br>
              <a:rPr lang="cs-CZ" sz="1200" dirty="0" smtClean="0"/>
            </a:br>
            <a:r>
              <a:rPr lang="cs-CZ" sz="1200" dirty="0" smtClean="0"/>
              <a:t>Štěpanovský i Štěpánovský.</a:t>
            </a:r>
            <a:br>
              <a:rPr lang="cs-CZ" sz="1200" dirty="0" smtClean="0"/>
            </a:br>
            <a:r>
              <a:rPr lang="cs-CZ" sz="1200" dirty="0" smtClean="0"/>
              <a:t>Respektujeme  podobu užívanou nositelem.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788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Slovo závěrem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Kateřina </a:t>
            </a:r>
            <a:r>
              <a:rPr lang="cs-CZ" b="1" dirty="0"/>
              <a:t>Mázdrová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„Málokteré rodině se podařilo navázat na zpřetrhané vazby. Dnešní venkov je početně a duchovně vyprázdněný, potomci hrdých hospodářů upřednostňují jiný způsob života. Těch, kterým byla zdevastovaná hospodářství vrácena a hospodaří na nich, bychom si měli o to víc vážit</a:t>
            </a:r>
            <a:r>
              <a:rPr lang="cs-CZ" b="1" i="1" dirty="0" smtClean="0"/>
              <a:t>.“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/>
              <a:t>Respekt č. 23/2016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prameny </a:t>
            </a:r>
            <a:r>
              <a:rPr lang="cs-CZ" smtClean="0"/>
              <a:t>a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b="1" dirty="0" smtClean="0">
                <a:solidFill>
                  <a:schemeClr val="tx1"/>
                </a:solidFill>
              </a:rPr>
              <a:t>Rozhovor </a:t>
            </a:r>
            <a:r>
              <a:rPr lang="cs-CZ" sz="1800" b="1" dirty="0">
                <a:solidFill>
                  <a:schemeClr val="tx1"/>
                </a:solidFill>
              </a:rPr>
              <a:t>s Jiřím Štěpánovským, 28. dubna 2016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Miroslava Bursová: Toník, seminární práce, Gymnázium Jana Palacha Mělník 2001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Rodokmen poskytnutý rodinou Bursových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Jiří </a:t>
            </a:r>
            <a:r>
              <a:rPr lang="cs-CZ" sz="1800" b="1" dirty="0" err="1">
                <a:solidFill>
                  <a:schemeClr val="tx1"/>
                </a:solidFill>
              </a:rPr>
              <a:t>Sisák</a:t>
            </a:r>
            <a:r>
              <a:rPr lang="cs-CZ" sz="1800" b="1" dirty="0">
                <a:solidFill>
                  <a:schemeClr val="tx1"/>
                </a:solidFill>
              </a:rPr>
              <a:t>: Nejnovější dějiny středočeského městečka Byšice, diplomová práce, PF UK – Katedra dějin a didaktiky dějepisu 2012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www.totalita.cz</a:t>
            </a:r>
          </a:p>
          <a:p>
            <a:r>
              <a:rPr lang="cs-CZ" sz="1800" b="1" i="1" dirty="0">
                <a:solidFill>
                  <a:schemeClr val="tx1"/>
                </a:solidFill>
              </a:rPr>
              <a:t>Státní oblastní archiv Praha – Státní okresní archiv Mělník (SOA Praha – </a:t>
            </a:r>
            <a:r>
              <a:rPr lang="cs-CZ" sz="1800" b="1" i="1" dirty="0" err="1">
                <a:solidFill>
                  <a:schemeClr val="tx1"/>
                </a:solidFill>
              </a:rPr>
              <a:t>SOkA</a:t>
            </a:r>
            <a:r>
              <a:rPr lang="cs-CZ" sz="1800" b="1" i="1" dirty="0">
                <a:solidFill>
                  <a:schemeClr val="tx1"/>
                </a:solidFill>
              </a:rPr>
              <a:t> Mělník)</a:t>
            </a:r>
            <a:r>
              <a:rPr lang="cs-CZ" sz="1800" b="1" dirty="0">
                <a:solidFill>
                  <a:schemeClr val="tx1"/>
                </a:solidFill>
              </a:rPr>
              <a:t>: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Okresní národní výbor 1951 – 1954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Okresní národní výbor 1955 – 1958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Okresní soud Mělník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MNV Byšice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 err="1">
                <a:solidFill>
                  <a:schemeClr val="tx1"/>
                </a:solidFill>
              </a:rPr>
              <a:t>Byšice</a:t>
            </a:r>
            <a:r>
              <a:rPr lang="cs-CZ" sz="1800" b="1" dirty="0">
                <a:solidFill>
                  <a:schemeClr val="tx1"/>
                </a:solidFill>
              </a:rPr>
              <a:t>, Matrika příslušníků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Pamětní kniha městyse Byšice 1922 – 1947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Pamětní kniha (2), obec Byšice, okres Mělník 1948 – 1953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Pamětní kniha obce Byšice III, 1954 </a:t>
            </a:r>
            <a:r>
              <a:rPr lang="cs-CZ" sz="1800" b="1" dirty="0" smtClean="0">
                <a:solidFill>
                  <a:schemeClr val="tx1"/>
                </a:solidFill>
              </a:rPr>
              <a:t>– 1957</a:t>
            </a:r>
            <a:br>
              <a:rPr lang="cs-CZ" sz="1800" b="1" dirty="0" smtClean="0">
                <a:solidFill>
                  <a:schemeClr val="tx1"/>
                </a:solidFill>
              </a:rPr>
            </a:br>
            <a:r>
              <a:rPr lang="cs-CZ" sz="1800" b="1" dirty="0" smtClean="0">
                <a:solidFill>
                  <a:schemeClr val="tx1"/>
                </a:solidFill>
              </a:rPr>
              <a:t>Mělnický zemědělec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Jiří </a:t>
            </a:r>
            <a:r>
              <a:rPr lang="cs-CZ" dirty="0"/>
              <a:t>Štěpánovský</a:t>
            </a:r>
          </a:p>
          <a:p>
            <a:r>
              <a:rPr lang="cs-CZ" dirty="0"/>
              <a:t>Mgr. Dalibor Státník, Ph.D., ředitel SOA Praha – </a:t>
            </a:r>
            <a:r>
              <a:rPr lang="cs-CZ" dirty="0" err="1"/>
              <a:t>SOkA</a:t>
            </a:r>
            <a:r>
              <a:rPr lang="cs-CZ" dirty="0"/>
              <a:t> Mělník</a:t>
            </a:r>
          </a:p>
          <a:p>
            <a:r>
              <a:rPr lang="cs-CZ" dirty="0"/>
              <a:t>Olga </a:t>
            </a:r>
            <a:r>
              <a:rPr lang="cs-CZ" dirty="0" err="1"/>
              <a:t>Prosická</a:t>
            </a:r>
            <a:r>
              <a:rPr lang="cs-CZ" dirty="0"/>
              <a:t>, SOA Praha – </a:t>
            </a:r>
            <a:r>
              <a:rPr lang="cs-CZ" dirty="0" err="1"/>
              <a:t>SOkA</a:t>
            </a:r>
            <a:r>
              <a:rPr lang="cs-CZ" dirty="0"/>
              <a:t> Mělník</a:t>
            </a:r>
          </a:p>
          <a:p>
            <a:r>
              <a:rPr lang="cs-CZ" dirty="0"/>
              <a:t>Rodina Bursova</a:t>
            </a:r>
          </a:p>
          <a:p>
            <a:r>
              <a:rPr lang="cs-CZ" dirty="0"/>
              <a:t>Michal Šimek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0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2916262" y="4770611"/>
            <a:ext cx="1224136" cy="7920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990" y="306115"/>
            <a:ext cx="8489633" cy="1182158"/>
          </a:xfrm>
        </p:spPr>
        <p:txBody>
          <a:bodyPr/>
          <a:lstStyle/>
          <a:p>
            <a:pPr>
              <a:tabLst/>
            </a:pPr>
            <a:r>
              <a:rPr lang="cs-CZ" dirty="0" smtClean="0"/>
              <a:t>Kde nás najdete? 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4" y="1890291"/>
            <a:ext cx="7200800" cy="432048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Šipka dolů 4"/>
          <p:cNvSpPr/>
          <p:nvPr/>
        </p:nvSpPr>
        <p:spPr>
          <a:xfrm rot="2415983">
            <a:off x="3506019" y="4689249"/>
            <a:ext cx="260645" cy="58356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1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Zpracovali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Základní </a:t>
            </a:r>
            <a:r>
              <a:rPr lang="cs-CZ" b="1" dirty="0"/>
              <a:t>škola a Mateřská škola Byšice, okres </a:t>
            </a:r>
            <a:r>
              <a:rPr lang="cs-CZ" b="1" dirty="0" smtClean="0"/>
              <a:t>Mělník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Členové týmu: Adéla Boháčová, Kristýna </a:t>
            </a:r>
            <a:r>
              <a:rPr lang="cs-CZ" dirty="0" err="1"/>
              <a:t>Komeštíková</a:t>
            </a:r>
            <a:r>
              <a:rPr lang="cs-CZ" dirty="0"/>
              <a:t>, Tereza Vlčková, Kristýna Vyhlasová, Lukáš Nezbeda (8. ročník)</a:t>
            </a:r>
          </a:p>
          <a:p>
            <a:r>
              <a:rPr lang="cs-CZ" dirty="0"/>
              <a:t>Pedagogické vedení: Mgr. Renata </a:t>
            </a:r>
            <a:r>
              <a:rPr lang="cs-CZ" dirty="0" smtClean="0"/>
              <a:t>Špačková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i="1" dirty="0"/>
              <a:t>Projekt probíhal ve druhém pololetí školního roku 2015/2016.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2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Jiří Štěpánovský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Jiří se narodil 28. března 1961 v Mělníku. Celé dětství prožil v Byšicích. </a:t>
            </a:r>
          </a:p>
          <a:p>
            <a:r>
              <a:rPr lang="cs-CZ" b="1" dirty="0">
                <a:solidFill>
                  <a:schemeClr val="tx1"/>
                </a:solidFill>
              </a:rPr>
              <a:t>Jeho snem bylo vystudovat SZTŠ, ale nebylo mu to doporučeno - z kádrových důvodů. </a:t>
            </a:r>
          </a:p>
          <a:p>
            <a:r>
              <a:rPr lang="cs-CZ" b="1" dirty="0">
                <a:solidFill>
                  <a:schemeClr val="tx1"/>
                </a:solidFill>
              </a:rPr>
              <a:t>Na přání JZD Byšice se vyučil operátorem zemědělské techniky. Po maturitě nastoupil do JZD Liblice. </a:t>
            </a:r>
          </a:p>
          <a:p>
            <a:endParaRPr lang="cs-CZ" dirty="0"/>
          </a:p>
        </p:txBody>
      </p:sp>
      <p:pic>
        <p:nvPicPr>
          <p:cNvPr id="6" name="Picture 3" descr="K:\foto – PR\fotorodinne\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70" y="1674267"/>
            <a:ext cx="3835069" cy="39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Hospodaření Jiřího Štěpánovského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Jeho děda, Antonín Štěpanovský st., na něj převedl polovinu statku, a tak předurčil, aniž by to tušil, jeho další život. </a:t>
            </a:r>
          </a:p>
          <a:p>
            <a:r>
              <a:rPr lang="cs-CZ" b="1" dirty="0">
                <a:solidFill>
                  <a:schemeClr val="tx1"/>
                </a:solidFill>
              </a:rPr>
              <a:t>V důsledku změn, které s sebou přinesl rok 1989, se Antonín Štěpanovský ml. vrátil k hospodaření na statku,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o jehož navrácení požádal. Na své půlce ho následoval 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i </a:t>
            </a:r>
            <a:r>
              <a:rPr lang="cs-CZ" b="1" dirty="0">
                <a:solidFill>
                  <a:schemeClr val="tx1"/>
                </a:solidFill>
              </a:rPr>
              <a:t>syn Jiří, který představuje 3. generaci selského rodu. Hospodaří na cca 40 ha. </a:t>
            </a:r>
          </a:p>
          <a:p>
            <a:r>
              <a:rPr lang="cs-CZ" b="1" dirty="0">
                <a:solidFill>
                  <a:schemeClr val="tx1"/>
                </a:solidFill>
              </a:rPr>
              <a:t>Co pěstuje? Řepku, pšenici, brambory, krmivo pro dobytek, vojtěšku. </a:t>
            </a:r>
          </a:p>
          <a:p>
            <a:r>
              <a:rPr lang="cs-CZ" b="1" dirty="0">
                <a:solidFill>
                  <a:schemeClr val="tx1"/>
                </a:solidFill>
              </a:rPr>
              <a:t>Co chová? Prasata a hovězí dobytek. </a:t>
            </a:r>
          </a:p>
          <a:p>
            <a:endParaRPr lang="cs-CZ" dirty="0"/>
          </a:p>
        </p:txBody>
      </p:sp>
      <p:pic>
        <p:nvPicPr>
          <p:cNvPr id="7" name="Picture 3" descr="K:\foto – PR\soucasny statek\statek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10644"/>
          <a:stretch/>
        </p:blipFill>
        <p:spPr bwMode="auto">
          <a:xfrm>
            <a:off x="4356422" y="3042419"/>
            <a:ext cx="4449001" cy="32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701011" y="5706715"/>
            <a:ext cx="267175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Nové přírůstky na statku</a:t>
            </a:r>
          </a:p>
        </p:txBody>
      </p:sp>
    </p:spTree>
    <p:extLst>
      <p:ext uri="{BB962C8B-B14F-4D97-AF65-F5344CB8AC3E}">
        <p14:creationId xmlns:p14="http://schemas.microsoft.com/office/powerpoint/2010/main" val="27410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vyprávěl dědeček Antonín st. Jiřímu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t="3455" r="10980" b="3339"/>
          <a:stretch/>
        </p:blipFill>
        <p:spPr bwMode="auto">
          <a:xfrm>
            <a:off x="1620118" y="2610371"/>
            <a:ext cx="3447508" cy="41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3420318" y="1530251"/>
            <a:ext cx="4976978" cy="178739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64" tIns="47182" rIns="94364" bIns="47182" rtlCol="0" anchor="ctr"/>
          <a:lstStyle/>
          <a:p>
            <a:pPr algn="ctr"/>
            <a:r>
              <a:rPr lang="cs-CZ" dirty="0" smtClean="0">
                <a:solidFill>
                  <a:schemeClr val="bg1">
                    <a:lumMod val="25000"/>
                  </a:schemeClr>
                </a:solidFill>
              </a:rPr>
              <a:t>,,Přišel jsem z pole…..´´</a:t>
            </a:r>
            <a:endParaRPr lang="cs-CZ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677216" y="6332725"/>
            <a:ext cx="1440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Čtěte dál…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5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666" y="171587"/>
            <a:ext cx="8489633" cy="1182158"/>
          </a:xfrm>
        </p:spPr>
        <p:txBody>
          <a:bodyPr>
            <a:normAutofit fontScale="90000"/>
          </a:bodyPr>
          <a:lstStyle/>
          <a:p>
            <a:pPr>
              <a:tabLst/>
            </a:pPr>
            <a:r>
              <a:rPr lang="cs-CZ" sz="4000" dirty="0" smtClean="0"/>
              <a:t>První generace: Antonín </a:t>
            </a:r>
            <a:r>
              <a:rPr lang="cs-CZ" sz="4000" dirty="0"/>
              <a:t>Štěpanovský st.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47" y="1655027"/>
            <a:ext cx="6477063" cy="4681019"/>
          </a:xfrm>
        </p:spPr>
        <p:txBody>
          <a:bodyPr>
            <a:normAutofit/>
          </a:bodyPr>
          <a:lstStyle/>
          <a:p>
            <a:r>
              <a:rPr lang="cs-CZ" b="1" dirty="0" smtClean="0"/>
              <a:t>Antonín </a:t>
            </a:r>
            <a:r>
              <a:rPr lang="cs-CZ" b="1" dirty="0"/>
              <a:t>st. se narodil 12. března 1893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 </a:t>
            </a:r>
            <a:r>
              <a:rPr lang="cs-CZ" b="1" dirty="0"/>
              <a:t>Bechlíně. </a:t>
            </a:r>
          </a:p>
          <a:p>
            <a:r>
              <a:rPr lang="cs-CZ" b="1" dirty="0" smtClean="0"/>
              <a:t>Do </a:t>
            </a:r>
            <a:r>
              <a:rPr lang="cs-CZ" b="1" dirty="0"/>
              <a:t>Byšic přišel 24. dubna 1922. Přiženil se do rodiny Poštolkových, za manželku si vzal dceru majitelky statku Antonii. Od tohoto roku se datuje život rodiny </a:t>
            </a:r>
            <a:r>
              <a:rPr lang="cs-CZ" b="1" dirty="0" smtClean="0"/>
              <a:t>Štěpanovských </a:t>
            </a:r>
            <a:br>
              <a:rPr lang="cs-CZ" b="1" dirty="0" smtClean="0"/>
            </a:br>
            <a:r>
              <a:rPr lang="cs-CZ" b="1" dirty="0" smtClean="0"/>
              <a:t>v </a:t>
            </a:r>
            <a:r>
              <a:rPr lang="cs-CZ" b="1" dirty="0"/>
              <a:t>naší obci. Jako člen agrární strany se stal členem místního zastupitelstva. </a:t>
            </a:r>
          </a:p>
          <a:p>
            <a:r>
              <a:rPr lang="cs-CZ" b="1" dirty="0" smtClean="0"/>
              <a:t>Do </a:t>
            </a:r>
            <a:r>
              <a:rPr lang="cs-CZ" b="1" dirty="0"/>
              <a:t>rodiny postupně přibyli další čtyři členové – tři dcery, Marie, Vlasta a Růžena, a syn Antonín, pro nás Štěpánovský ml. </a:t>
            </a:r>
          </a:p>
          <a:p>
            <a:pPr marL="0" indent="0">
              <a:buNone/>
            </a:pPr>
            <a:endParaRPr lang="cs-CZ" b="1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K:\foto – PR\fotorodinne\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t="2430" b="11303"/>
          <a:stretch/>
        </p:blipFill>
        <p:spPr bwMode="auto">
          <a:xfrm>
            <a:off x="6941879" y="4077525"/>
            <a:ext cx="2029153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Antonie Poštolková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4"/>
          <a:stretch/>
        </p:blipFill>
        <p:spPr bwMode="auto">
          <a:xfrm>
            <a:off x="6926620" y="1242218"/>
            <a:ext cx="2137005" cy="26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75948" y="6656238"/>
            <a:ext cx="2238347" cy="32310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cs-CZ" sz="1500" dirty="0">
                <a:solidFill>
                  <a:schemeClr val="accent1">
                    <a:lumMod val="10000"/>
                  </a:schemeClr>
                </a:solidFill>
              </a:rPr>
              <a:t>Antonín </a:t>
            </a:r>
            <a:r>
              <a:rPr lang="cs-CZ" sz="1500" dirty="0" smtClean="0">
                <a:solidFill>
                  <a:schemeClr val="accent1">
                    <a:lumMod val="10000"/>
                  </a:schemeClr>
                </a:solidFill>
              </a:rPr>
              <a:t>Štěpanovský st.</a:t>
            </a:r>
            <a:endParaRPr lang="cs-CZ" sz="15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80613" y="3818950"/>
            <a:ext cx="1662611" cy="331200"/>
          </a:xfrm>
          <a:prstGeom prst="rect">
            <a:avLst/>
          </a:prstGeom>
          <a:noFill/>
        </p:spPr>
        <p:txBody>
          <a:bodyPr wrap="none" lIns="91376" tIns="45688" rIns="91376" bIns="45688" rtlCol="0">
            <a:spAutoFit/>
          </a:bodyPr>
          <a:lstStyle/>
          <a:p>
            <a:r>
              <a:rPr lang="cs-CZ" sz="1500" dirty="0">
                <a:solidFill>
                  <a:schemeClr val="accent1">
                    <a:lumMod val="10000"/>
                  </a:schemeClr>
                </a:solidFill>
              </a:rPr>
              <a:t>Antonie Poštolková</a:t>
            </a:r>
          </a:p>
        </p:txBody>
      </p:sp>
    </p:spTree>
    <p:extLst>
      <p:ext uri="{BB962C8B-B14F-4D97-AF65-F5344CB8AC3E}">
        <p14:creationId xmlns:p14="http://schemas.microsoft.com/office/powerpoint/2010/main" val="13240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7"/>
          <a:stretch/>
        </p:blipFill>
        <p:spPr bwMode="auto">
          <a:xfrm>
            <a:off x="2124174" y="1674267"/>
            <a:ext cx="6170674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1" y="954187"/>
            <a:ext cx="3528392" cy="231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26" y="4158543"/>
            <a:ext cx="160967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53" y="1674288"/>
            <a:ext cx="1069975" cy="13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190">
            <a:off x="2123742" y="303890"/>
            <a:ext cx="822200" cy="7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005">
            <a:off x="3256047" y="621425"/>
            <a:ext cx="714303" cy="61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4458">
            <a:off x="1252269" y="720155"/>
            <a:ext cx="539883" cy="4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0" y="185525"/>
            <a:ext cx="9089535" cy="645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98" y="173065"/>
            <a:ext cx="509816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 rot="1254803">
            <a:off x="1836140" y="810171"/>
            <a:ext cx="1944218" cy="129974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4D4D4D"/>
                </a:solidFill>
              </a:rPr>
              <a:t>Antonín ml</a:t>
            </a:r>
            <a:r>
              <a:rPr lang="cs-CZ" dirty="0" smtClean="0">
                <a:solidFill>
                  <a:srgbClr val="4D4D4D"/>
                </a:solidFill>
              </a:rPr>
              <a:t>.</a:t>
            </a:r>
            <a:endParaRPr lang="cs-CZ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1917 0.0197 C -0.12843 0.02396 -0.13668 0.00739 -0.14274 -0.00134 C -0.14644 -0.01544 -0.15267 -0.02082 -0.15856 -0.03268 C -0.15957 -0.03783 -0.16058 -0.04276 -0.16192 -0.04768 C -0.16142 -0.05753 -0.16125 -0.07275 -0.15974 -0.08372 C -0.15839 -0.0938 -0.15351 -0.1032 -0.15183 -0.11372 C -0.14896 -0.13141 -0.14492 -0.14909 -0.13819 -0.16476 C -0.13684 -0.17282 -0.13482 -0.17954 -0.13264 -0.18715 C -0.13045 -0.19476 -0.13045 -0.20506 -0.1259 -0.21133 C -0.11665 -0.22386 -0.09056 -0.22386 -0.07962 -0.22476 C -0.06581 -0.22789 -0.07069 -0.22453 -0.06379 -0.2308 C -0.06312 -0.23237 -0.06228 -0.23371 -0.0616 -0.23528 C -0.0611 -0.23662 -0.06093 -0.23841 -0.06043 -0.23976 C -0.05908 -0.24289 -0.05588 -0.24871 -0.05588 -0.24849 C -0.05386 -0.25767 -0.05252 -0.26662 -0.05151 -0.2758 C -0.05487 -0.29505 -0.07473 -0.28699 -0.08635 -0.28766 C -0.10032 -0.29259 -0.1158 -0.2908 -0.13028 -0.29371 C -0.16277 -0.29259 -0.19492 -0.29057 -0.22723 -0.28766 C -0.2476 -0.28363 -0.26881 -0.28453 -0.28934 -0.28319 C -0.30348 -0.27983 -0.31779 -0.27759 -0.3321 -0.2758 C -0.33984 -0.27222 -0.33176 -0.27535 -0.34674 -0.2758 C -0.37081 -0.27669 -0.39488 -0.27669 -0.41895 -0.27714 C -0.42501 -0.27871 -0.43107 -0.27983 -0.43696 -0.28162 C -0.44134 -0.28565 -0.4442 -0.28856 -0.44942 -0.29057 C -0.45009 -0.29169 -0.45161 -0.29371 -0.45161 -0.29348 L -0.45952 -0.40004 L -0.44824 -0.40609 " pathEditMode="relative" rAng="0" ptsTypes="ffffffffffffffffffffffffA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4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5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200" decel="100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2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2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200" decel="100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50" accel="10000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50" accel="10000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Hospodaření Štěpanovských + Poštolkových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 </a:t>
            </a:r>
            <a:r>
              <a:rPr lang="cs-CZ" b="1" dirty="0"/>
              <a:t>statku čp. 32 v Byšicích hospodařila vdova Františka Poštolková. </a:t>
            </a:r>
          </a:p>
          <a:p>
            <a:r>
              <a:rPr lang="cs-CZ" b="1" dirty="0" smtClean="0"/>
              <a:t>V </a:t>
            </a:r>
            <a:r>
              <a:rPr lang="cs-CZ" b="1" dirty="0"/>
              <a:t>roce 1922 Antonín st. část statku odkoupil a začali hospodařit společně s tchýní, a to až do její smrti roku 1936. Hospodářství prosperovalo, statek prošel postupnou rekonstrukcí. </a:t>
            </a:r>
          </a:p>
          <a:p>
            <a:r>
              <a:rPr lang="cs-CZ" b="1" dirty="0" smtClean="0"/>
              <a:t>Výměra </a:t>
            </a:r>
            <a:r>
              <a:rPr lang="cs-CZ" b="1" dirty="0"/>
              <a:t>pozemků, na kterých hospodařili, se pohybovala kolem 25 ha.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 descr="K:\foto – PR\fotorodinne\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1877" r="16128" b="4417"/>
          <a:stretch/>
        </p:blipFill>
        <p:spPr bwMode="auto">
          <a:xfrm>
            <a:off x="900038" y="4111159"/>
            <a:ext cx="3995825" cy="26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foto – PR\fotorodinne\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87" y="4109816"/>
            <a:ext cx="3685413" cy="26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2318" y="269578"/>
            <a:ext cx="8489633" cy="1182158"/>
          </a:xfrm>
        </p:spPr>
        <p:txBody>
          <a:bodyPr>
            <a:normAutofit fontScale="90000"/>
          </a:bodyPr>
          <a:lstStyle/>
          <a:p>
            <a:r>
              <a:rPr lang="cs-CZ" sz="4100" dirty="0" smtClean="0"/>
              <a:t>2. </a:t>
            </a:r>
            <a:r>
              <a:rPr lang="cs-CZ" sz="4100" dirty="0"/>
              <a:t>g</a:t>
            </a:r>
            <a:r>
              <a:rPr lang="cs-CZ" sz="4100" dirty="0" smtClean="0"/>
              <a:t>enerace: Antonín </a:t>
            </a:r>
            <a:r>
              <a:rPr lang="cs-CZ" sz="4100" dirty="0"/>
              <a:t>Štěpanovský ml.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318" y="1684603"/>
            <a:ext cx="8489633" cy="4681019"/>
          </a:xfrm>
        </p:spPr>
        <p:txBody>
          <a:bodyPr/>
          <a:lstStyle/>
          <a:p>
            <a:r>
              <a:rPr lang="cs-CZ" dirty="0" smtClean="0"/>
              <a:t>Antonín </a:t>
            </a:r>
            <a:r>
              <a:rPr lang="cs-CZ" dirty="0"/>
              <a:t>ml. se narodil 19. května 1930 v Byšicích </a:t>
            </a:r>
          </a:p>
          <a:p>
            <a:r>
              <a:rPr lang="cs-CZ" dirty="0" smtClean="0"/>
              <a:t>V </a:t>
            </a:r>
            <a:r>
              <a:rPr lang="cs-CZ" dirty="0"/>
              <a:t>době socializace vesnice byl považován za syna kulaka,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proto se dostal k PTP – pomocným technickým praporům. Místo 24 měsíců vojenské služby jich absolvoval třicet. Odolal nabídkám na návrat domů – musel by se zavázat k podpoře vzniku JZD. </a:t>
            </a:r>
          </a:p>
          <a:p>
            <a:r>
              <a:rPr lang="cs-CZ" dirty="0" smtClean="0"/>
              <a:t>Do </a:t>
            </a:r>
            <a:r>
              <a:rPr lang="cs-CZ" dirty="0"/>
              <a:t>něj vstoupil pod nátlakem v roce 1957, ale tím problémy neskončily. S družstevníky se neshodl, dvakrát byl odsouzen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výkonu trestu, přičemž podruhé už byl otcem. </a:t>
            </a:r>
          </a:p>
          <a:p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Arial" charset="0"/>
              <a:buChar char="•"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60" y="1456467"/>
            <a:ext cx="2798409" cy="440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499261" y="5865897"/>
            <a:ext cx="2798409" cy="5106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17" tIns="47209" rIns="94417" bIns="47209" spcCol="0" rtlCol="0" anchor="ctr"/>
          <a:lstStyle/>
          <a:p>
            <a:pPr algn="ctr" defTabSz="944169"/>
            <a:r>
              <a:rPr lang="cs-CZ" b="1" dirty="0">
                <a:solidFill>
                  <a:srgbClr val="4D4D4D"/>
                </a:solidFill>
              </a:rPr>
              <a:t>Antonín Štěpanovský se svým synem Jiřím</a:t>
            </a:r>
          </a:p>
        </p:txBody>
      </p:sp>
    </p:spTree>
    <p:extLst>
      <p:ext uri="{BB962C8B-B14F-4D97-AF65-F5344CB8AC3E}">
        <p14:creationId xmlns:p14="http://schemas.microsoft.com/office/powerpoint/2010/main" val="13946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ošky">
  <a:themeElements>
    <a:clrScheme name="Vlastní 3">
      <a:dk1>
        <a:srgbClr val="F2F2F2"/>
      </a:dk1>
      <a:lt1>
        <a:sysClr val="window" lastClr="FFFFFF"/>
      </a:lt1>
      <a:dk2>
        <a:srgbClr val="BFBFBF"/>
      </a:dk2>
      <a:lt2>
        <a:srgbClr val="F8F8F8"/>
      </a:lt2>
      <a:accent1>
        <a:srgbClr val="DDDDDD"/>
      </a:accent1>
      <a:accent2>
        <a:srgbClr val="F2F2F2"/>
      </a:accent2>
      <a:accent3>
        <a:srgbClr val="F2F2F2"/>
      </a:accent3>
      <a:accent4>
        <a:srgbClr val="F2F2F2"/>
      </a:accent4>
      <a:accent5>
        <a:srgbClr val="5F5F5F"/>
      </a:accent5>
      <a:accent6>
        <a:srgbClr val="4D4D4D"/>
      </a:accent6>
      <a:hlink>
        <a:srgbClr val="F2F2F2"/>
      </a:hlink>
      <a:folHlink>
        <a:srgbClr val="919191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šky">
  <a:themeElements>
    <a:clrScheme name="Vlastní 3">
      <a:dk1>
        <a:srgbClr val="F2F2F2"/>
      </a:dk1>
      <a:lt1>
        <a:sysClr val="window" lastClr="FFFFFF"/>
      </a:lt1>
      <a:dk2>
        <a:srgbClr val="BFBFBF"/>
      </a:dk2>
      <a:lt2>
        <a:srgbClr val="F8F8F8"/>
      </a:lt2>
      <a:accent1>
        <a:srgbClr val="DDDDDD"/>
      </a:accent1>
      <a:accent2>
        <a:srgbClr val="F2F2F2"/>
      </a:accent2>
      <a:accent3>
        <a:srgbClr val="F2F2F2"/>
      </a:accent3>
      <a:accent4>
        <a:srgbClr val="F2F2F2"/>
      </a:accent4>
      <a:accent5>
        <a:srgbClr val="5F5F5F"/>
      </a:accent5>
      <a:accent6>
        <a:srgbClr val="4D4D4D"/>
      </a:accent6>
      <a:hlink>
        <a:srgbClr val="F2F2F2"/>
      </a:hlink>
      <a:folHlink>
        <a:srgbClr val="919191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ošky">
  <a:themeElements>
    <a:clrScheme name="Vlastní 3">
      <a:dk1>
        <a:srgbClr val="F2F2F2"/>
      </a:dk1>
      <a:lt1>
        <a:sysClr val="window" lastClr="FFFFFF"/>
      </a:lt1>
      <a:dk2>
        <a:srgbClr val="BFBFBF"/>
      </a:dk2>
      <a:lt2>
        <a:srgbClr val="F8F8F8"/>
      </a:lt2>
      <a:accent1>
        <a:srgbClr val="DDDDDD"/>
      </a:accent1>
      <a:accent2>
        <a:srgbClr val="F2F2F2"/>
      </a:accent2>
      <a:accent3>
        <a:srgbClr val="F2F2F2"/>
      </a:accent3>
      <a:accent4>
        <a:srgbClr val="F2F2F2"/>
      </a:accent4>
      <a:accent5>
        <a:srgbClr val="5F5F5F"/>
      </a:accent5>
      <a:accent6>
        <a:srgbClr val="4D4D4D"/>
      </a:accent6>
      <a:hlink>
        <a:srgbClr val="F2F2F2"/>
      </a:hlink>
      <a:folHlink>
        <a:srgbClr val="919191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705</Words>
  <Application>Microsoft Office PowerPoint</Application>
  <PresentationFormat>Vlastní</PresentationFormat>
  <Paragraphs>132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Došky</vt:lpstr>
      <vt:lpstr>2_Došky</vt:lpstr>
      <vt:lpstr>3_Došky</vt:lpstr>
      <vt:lpstr>Příběhy našich sousedů</vt:lpstr>
      <vt:lpstr>Kde nás najdete? </vt:lpstr>
      <vt:lpstr>Jiří Štěpánovský</vt:lpstr>
      <vt:lpstr>Hospodaření Jiřího Štěpánovského</vt:lpstr>
      <vt:lpstr>Co vyprávěl dědeček Antonín st. Jiřímu</vt:lpstr>
      <vt:lpstr>První generace: Antonín Štěpanovský st.</vt:lpstr>
      <vt:lpstr>Prezentace aplikace PowerPoint</vt:lpstr>
      <vt:lpstr>Hospodaření Štěpanovských + Poštolkových</vt:lpstr>
      <vt:lpstr>2. generace: Antonín Štěpanovský ml.</vt:lpstr>
      <vt:lpstr>                   Historie JZD v Byšicích (Liblicích) </vt:lpstr>
      <vt:lpstr>Formy nátlaku</vt:lpstr>
      <vt:lpstr>Povinné dodávky pro A. Štěpánovského st.</vt:lpstr>
      <vt:lpstr>Povinný pacht a scelování pozemků</vt:lpstr>
      <vt:lpstr>Víra Štěpánovských</vt:lpstr>
      <vt:lpstr>Budoucnost: Hospodaření ve 4. generaci? </vt:lpstr>
      <vt:lpstr>Rodokmen</vt:lpstr>
      <vt:lpstr>Slovo závěrem</vt:lpstr>
      <vt:lpstr>Použité prameny a literatura</vt:lpstr>
      <vt:lpstr>Poděkování </vt:lpstr>
      <vt:lpstr>Zpracovali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</dc:creator>
  <cp:lastModifiedBy>Renata Špačková</cp:lastModifiedBy>
  <cp:revision>51</cp:revision>
  <dcterms:created xsi:type="dcterms:W3CDTF">2016-05-16T11:09:41Z</dcterms:created>
  <dcterms:modified xsi:type="dcterms:W3CDTF">2016-06-17T11:33:02Z</dcterms:modified>
</cp:coreProperties>
</file>