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22AF5-E9A5-4DBC-BD7D-8C1894F74D16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8C1E4-720F-4A5C-9E07-2FEAF7A5AA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36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8C1E4-720F-4A5C-9E07-2FEAF7A5AA8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38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B428-1F14-4939-964A-8713349F9BA5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17D4-3CD9-4DD5-867F-B638744DF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12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B428-1F14-4939-964A-8713349F9BA5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17D4-3CD9-4DD5-867F-B638744DF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44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B428-1F14-4939-964A-8713349F9BA5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17D4-3CD9-4DD5-867F-B638744DF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21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B428-1F14-4939-964A-8713349F9BA5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17D4-3CD9-4DD5-867F-B638744DF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98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B428-1F14-4939-964A-8713349F9BA5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17D4-3CD9-4DD5-867F-B638744DF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93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B428-1F14-4939-964A-8713349F9BA5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17D4-3CD9-4DD5-867F-B638744DF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76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B428-1F14-4939-964A-8713349F9BA5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17D4-3CD9-4DD5-867F-B638744DF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05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B428-1F14-4939-964A-8713349F9BA5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17D4-3CD9-4DD5-867F-B638744DF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63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B428-1F14-4939-964A-8713349F9BA5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17D4-3CD9-4DD5-867F-B638744DF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09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B428-1F14-4939-964A-8713349F9BA5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17D4-3CD9-4DD5-867F-B638744DF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22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DB428-1F14-4939-964A-8713349F9BA5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B17D4-3CD9-4DD5-867F-B638744DF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17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DB428-1F14-4939-964A-8713349F9BA5}" type="datetimeFigureOut">
              <a:rPr lang="cs-CZ" smtClean="0"/>
              <a:t>17.6.2016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B17D4-3CD9-4DD5-867F-B638744DF4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56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tzPm1vK7NAhXIwxQKHY3ICIoQjRwIBw&amp;url=http://www.jaknaoffice.cz/8-powerpoint/68-powerpoint-2010/69-vytvoreni-prezentace-prostrednictvim-sablony/&amp;bvm=bv.124272578,d.d24&amp;psig=AFQjCNG9KZjgZAvXEqnQGv9xPmJu9mVJpw&amp;ust=1466232599685327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z/url?sa=i&amp;rct=j&amp;q=&amp;esrc=s&amp;source=images&amp;cd=&amp;cad=rja&amp;uact=8&amp;ved=0ahUKEwjdxPKC0K7NAhXKVRQKHQUeAvEQjRwIBw&amp;url=http://www.vsenasvatby.cz/index.php?route%3Dproduct/product%26product_id%3D617&amp;psig=AFQjCNFX7XBkEd0wDSq2cOIxgUq_vurNpA&amp;ust=1466237894125865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Tp9uJtq7NAhUEtxQKHQNlATQQjRwIBw&amp;url=http://www.ustrcr.cz/cs/seznam-filmu&amp;bvm=bv.124272578,d.d24&amp;psig=AFQjCNGfjIKkuykDiLsAq9UwNNIGjfjVig&amp;ust=146623094607871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hyperlink" Target="http://www.google.com/url?sa=i&amp;rct=j&amp;q=&amp;esrc=s&amp;source=images&amp;cd=&amp;cad=rja&amp;uact=8&amp;ved=0ahUKEwjz4PWGu67NAhXDuxQKHV4lCL0QjRwIBw&amp;url=http://www.designportal.cz/cesky-rozhlas-meni-sve-logo/&amp;bvm=bv.124272578,d.d24&amp;psig=AFQjCNFHckaJp8rMYqRhOO4UZTdj-TrU9w&amp;ust=1466232256812992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4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A jak jsme postupovali?</a:t>
            </a:r>
            <a:endParaRPr lang="cs-CZ" sz="48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b="1" dirty="0" smtClean="0">
                <a:latin typeface="Balloon Bd AT" panose="00000800000000000000" pitchFamily="2" charset="0"/>
              </a:rPr>
              <a:t>Příběhy našich sousedů - </a:t>
            </a:r>
            <a:r>
              <a:rPr lang="cs-CZ" sz="2800" b="1" dirty="0" err="1" smtClean="0">
                <a:latin typeface="Balloon Bd AT" panose="00000800000000000000" pitchFamily="2" charset="0"/>
              </a:rPr>
              <a:t>Zš</a:t>
            </a:r>
            <a:r>
              <a:rPr lang="cs-CZ" sz="2800" b="1" dirty="0" smtClean="0">
                <a:latin typeface="Balloon Bd AT" panose="00000800000000000000" pitchFamily="2" charset="0"/>
              </a:rPr>
              <a:t> a </a:t>
            </a:r>
            <a:r>
              <a:rPr lang="cs-CZ" sz="2800" b="1" dirty="0" err="1" smtClean="0">
                <a:latin typeface="Balloon Bd AT" panose="00000800000000000000" pitchFamily="2" charset="0"/>
              </a:rPr>
              <a:t>Mš</a:t>
            </a:r>
            <a:r>
              <a:rPr lang="cs-CZ" sz="2800" b="1" dirty="0" smtClean="0">
                <a:latin typeface="Balloon Bd AT" panose="00000800000000000000" pitchFamily="2" charset="0"/>
              </a:rPr>
              <a:t> Byšice</a:t>
            </a:r>
          </a:p>
          <a:p>
            <a:pPr algn="l"/>
            <a:r>
              <a:rPr lang="cs-CZ" sz="2800" b="1" dirty="0" smtClean="0">
                <a:latin typeface="Balloon Bd AT" panose="00000800000000000000" pitchFamily="2" charset="0"/>
              </a:rPr>
              <a:t>ÚNOR – ČERVEN </a:t>
            </a:r>
            <a:r>
              <a:rPr lang="cs-CZ" sz="2800" b="1" dirty="0" smtClean="0">
                <a:latin typeface="Balloon Bd AT" panose="00000800000000000000" pitchFamily="2" charset="0"/>
              </a:rPr>
              <a:t>2016</a:t>
            </a:r>
            <a:br>
              <a:rPr lang="cs-CZ" sz="2800" b="1" dirty="0" smtClean="0">
                <a:latin typeface="Balloon Bd AT" panose="00000800000000000000" pitchFamily="2" charset="0"/>
              </a:rPr>
            </a:br>
            <a:r>
              <a:rPr lang="cs-CZ" sz="2800" b="1" dirty="0" smtClean="0">
                <a:latin typeface="Balloon Bd AT" panose="00000800000000000000" pitchFamily="2" charset="0"/>
              </a:rPr>
              <a:t>Příběh Jiřího Štěpánovského</a:t>
            </a:r>
            <a:endParaRPr lang="cs-CZ" sz="2800" b="1" dirty="0">
              <a:latin typeface="Balloon Bd AT" panose="000008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4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>
                <a:latin typeface="Arial Black" panose="020B0A04020102020204" pitchFamily="34" charset="0"/>
                <a:ea typeface="Calibri"/>
                <a:cs typeface="Aharoni" panose="02010803020104030203" pitchFamily="2" charset="-79"/>
              </a:rPr>
              <a:t>Návštěva Státního okresního archivu Mělník</a:t>
            </a:r>
            <a:endParaRPr lang="cs-CZ" sz="24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13" y="3699995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84" y="1074757"/>
            <a:ext cx="5807616" cy="2616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100392" y="6453336"/>
            <a:ext cx="1043608" cy="4312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18. 5. 2016</a:t>
            </a:r>
            <a:endParaRPr lang="cs-CZ" sz="11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8" name="Picture 4" descr="C:\Users\vlckova\Desktop\IMG_78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785" y="3751712"/>
            <a:ext cx="3876951" cy="2907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vlckova\Desktop\IMG_78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8" y="1340768"/>
            <a:ext cx="3024336" cy="2268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41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Arial Black" panose="020B0A04020102020204" pitchFamily="34" charset="0"/>
                <a:ea typeface="Calibri"/>
                <a:cs typeface="Aharoni" panose="02010803020104030203" pitchFamily="2" charset="-79"/>
              </a:rPr>
              <a:t>Příprava prezentací pro web</a:t>
            </a:r>
            <a:endParaRPr lang="cs-CZ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3888432" cy="3626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http://www.jaknaoffice.cz/userfiles/image/powerpoint/navrh(1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38" y="3877546"/>
            <a:ext cx="5112568" cy="2697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100392" y="6453337"/>
            <a:ext cx="1043608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květen, červen</a:t>
            </a:r>
            <a:endParaRPr lang="cs-CZ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4" name="Picture 6" descr="C:\Users\vlckova\Desktop\DSC000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95398"/>
            <a:ext cx="2948710" cy="2211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05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latin typeface="Arial Black" panose="020B0A04020102020204" pitchFamily="34" charset="0"/>
                <a:ea typeface="Calibri"/>
                <a:cs typeface="Aharoni" panose="02010803020104030203" pitchFamily="2" charset="-79"/>
              </a:rPr>
              <a:t>Příprava závěrečné prezentace </a:t>
            </a:r>
            <a:endParaRPr lang="cs-CZ" sz="36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278">
            <a:off x="6883813" y="3294864"/>
            <a:ext cx="1857093" cy="1705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812360" y="6453336"/>
            <a:ext cx="1331640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20. – 27. června 2016</a:t>
            </a:r>
            <a:endParaRPr lang="cs-CZ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8" name="Picture 6" descr="nová šk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7297">
            <a:off x="716111" y="1715764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5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>
                <a:latin typeface="Arial Black" panose="020B0A04020102020204" pitchFamily="34" charset="0"/>
                <a:ea typeface="Calibri"/>
                <a:cs typeface="Aharoni" panose="02010803020104030203" pitchFamily="2" charset="-79"/>
              </a:rPr>
              <a:t>Slavnostní závěrečná prezentace v sále Obecního úřadu Byšice</a:t>
            </a:r>
            <a:endParaRPr lang="cs-CZ" sz="32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4284476" cy="3213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C:\Users\vlckova\Desktop\pns_msenobysice_pozvan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141" y="2642088"/>
            <a:ext cx="4119416" cy="3883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028384" y="6525344"/>
            <a:ext cx="1115616" cy="332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28. června 2016</a:t>
            </a:r>
            <a:endParaRPr lang="cs-CZ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/>
          <a:lstStyle/>
          <a:p>
            <a:r>
              <a:rPr lang="cs-CZ" b="1" dirty="0" smtClean="0">
                <a:latin typeface="Arial Black" panose="020B0A04020102020204" pitchFamily="34" charset="0"/>
              </a:rPr>
              <a:t>Poděkování</a:t>
            </a:r>
            <a:endParaRPr lang="cs-CZ" b="1" dirty="0">
              <a:latin typeface="Arial Black" panose="020B0A040201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198884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43641">
              <a:spcBef>
                <a:spcPct val="20000"/>
              </a:spcBef>
              <a:buClr>
                <a:srgbClr val="DDDDD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cs-CZ" sz="2500" b="1" dirty="0">
                <a:latin typeface="Arial Black" panose="020B0A04020102020204" pitchFamily="34" charset="0"/>
              </a:rPr>
              <a:t>Jiří Štěpánovský</a:t>
            </a:r>
          </a:p>
          <a:p>
            <a:pPr marL="342900" lvl="0" indent="-342900" defTabSz="943641">
              <a:spcBef>
                <a:spcPct val="20000"/>
              </a:spcBef>
              <a:buClr>
                <a:srgbClr val="DDDDD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cs-CZ" sz="2500" b="1" dirty="0">
                <a:latin typeface="Arial Black" panose="020B0A04020102020204" pitchFamily="34" charset="0"/>
              </a:rPr>
              <a:t>Mgr. Dalibor Státník, Ph.D., ředitel SOA Praha – </a:t>
            </a:r>
            <a:r>
              <a:rPr lang="cs-CZ" sz="2500" b="1" dirty="0" err="1">
                <a:latin typeface="Arial Black" panose="020B0A04020102020204" pitchFamily="34" charset="0"/>
              </a:rPr>
              <a:t>SOkA</a:t>
            </a:r>
            <a:r>
              <a:rPr lang="cs-CZ" sz="2500" b="1" dirty="0">
                <a:latin typeface="Arial Black" panose="020B0A04020102020204" pitchFamily="34" charset="0"/>
              </a:rPr>
              <a:t> Mělník</a:t>
            </a:r>
          </a:p>
          <a:p>
            <a:pPr marL="342900" lvl="0" indent="-342900" defTabSz="943641">
              <a:spcBef>
                <a:spcPct val="20000"/>
              </a:spcBef>
              <a:buClr>
                <a:srgbClr val="DDDDD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cs-CZ" sz="2500" b="1" dirty="0">
                <a:latin typeface="Arial Black" panose="020B0A04020102020204" pitchFamily="34" charset="0"/>
              </a:rPr>
              <a:t>Olga </a:t>
            </a:r>
            <a:r>
              <a:rPr lang="cs-CZ" sz="2500" b="1" dirty="0" err="1">
                <a:latin typeface="Arial Black" panose="020B0A04020102020204" pitchFamily="34" charset="0"/>
              </a:rPr>
              <a:t>Prosická</a:t>
            </a:r>
            <a:r>
              <a:rPr lang="cs-CZ" sz="2500" b="1" dirty="0">
                <a:latin typeface="Arial Black" panose="020B0A04020102020204" pitchFamily="34" charset="0"/>
              </a:rPr>
              <a:t>, SOA Praha – </a:t>
            </a:r>
            <a:r>
              <a:rPr lang="cs-CZ" sz="2500" b="1" dirty="0" err="1">
                <a:latin typeface="Arial Black" panose="020B0A04020102020204" pitchFamily="34" charset="0"/>
              </a:rPr>
              <a:t>SOkA</a:t>
            </a:r>
            <a:r>
              <a:rPr lang="cs-CZ" sz="2500" b="1" dirty="0">
                <a:latin typeface="Arial Black" panose="020B0A04020102020204" pitchFamily="34" charset="0"/>
              </a:rPr>
              <a:t> Mělník</a:t>
            </a:r>
          </a:p>
          <a:p>
            <a:pPr marL="342900" lvl="0" indent="-342900" defTabSz="943641">
              <a:spcBef>
                <a:spcPct val="20000"/>
              </a:spcBef>
              <a:buClr>
                <a:srgbClr val="DDDDD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cs-CZ" sz="2500" b="1" dirty="0">
                <a:latin typeface="Arial Black" panose="020B0A04020102020204" pitchFamily="34" charset="0"/>
              </a:rPr>
              <a:t>Rodina Bursova</a:t>
            </a:r>
          </a:p>
          <a:p>
            <a:pPr marL="342900" lvl="0" indent="-342900" defTabSz="943641">
              <a:spcBef>
                <a:spcPct val="20000"/>
              </a:spcBef>
              <a:buClr>
                <a:srgbClr val="DDDDDD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cs-CZ" sz="2500" b="1" dirty="0">
                <a:latin typeface="Arial Black" panose="020B0A04020102020204" pitchFamily="34" charset="0"/>
              </a:rPr>
              <a:t>Michal Šimek</a:t>
            </a:r>
          </a:p>
        </p:txBody>
      </p:sp>
      <p:pic>
        <p:nvPicPr>
          <p:cNvPr id="15362" name="Picture 2" descr="http://www.vsenasvatby.cz/image/cache/data/product-617/o_ljcydfoayxbwdy-b-700x7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389" y="2852936"/>
            <a:ext cx="3168351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2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ZŠ a MŠ Byšice, okres Mělník</a:t>
            </a:r>
            <a:br>
              <a:rPr lang="cs-CZ" b="1" dirty="0"/>
            </a:br>
            <a:r>
              <a:rPr lang="cs-CZ" dirty="0" smtClean="0"/>
              <a:t>Adéla </a:t>
            </a:r>
            <a:r>
              <a:rPr lang="cs-CZ" dirty="0"/>
              <a:t>Boháčová, Kristýna </a:t>
            </a:r>
            <a:r>
              <a:rPr lang="cs-CZ" dirty="0" err="1"/>
              <a:t>Komeštíková</a:t>
            </a:r>
            <a:r>
              <a:rPr lang="cs-CZ" dirty="0"/>
              <a:t>, Tereza Vlčková, Kristýna </a:t>
            </a:r>
            <a:r>
              <a:rPr lang="cs-CZ" dirty="0" smtClean="0"/>
              <a:t>Vyhlasová,</a:t>
            </a:r>
            <a:r>
              <a:rPr lang="cs-CZ" dirty="0"/>
              <a:t> </a:t>
            </a:r>
            <a:r>
              <a:rPr lang="cs-CZ" dirty="0" smtClean="0"/>
              <a:t>Lukáš Nezbeda (8</a:t>
            </a:r>
            <a:r>
              <a:rPr lang="cs-CZ" dirty="0"/>
              <a:t>. </a:t>
            </a:r>
            <a:r>
              <a:rPr lang="cs-CZ" dirty="0" smtClean="0"/>
              <a:t>ročník)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pedagogické </a:t>
            </a:r>
            <a:r>
              <a:rPr lang="cs-CZ" dirty="0"/>
              <a:t>vedení: Mgr. Renata Špačková</a:t>
            </a:r>
          </a:p>
          <a:p>
            <a:pPr marL="0" indent="0">
              <a:buNone/>
            </a:pPr>
            <a:r>
              <a:rPr lang="cs-CZ" b="1" dirty="0"/>
              <a:t>Pamětník:	</a:t>
            </a:r>
            <a:r>
              <a:rPr lang="cs-CZ" b="1" dirty="0" smtClean="0"/>
              <a:t>Jiří Štěpánovský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17. </a:t>
            </a:r>
            <a:r>
              <a:rPr lang="cs-CZ" b="1" dirty="0"/>
              <a:t>č</a:t>
            </a:r>
            <a:r>
              <a:rPr lang="cs-CZ" b="1" dirty="0" smtClean="0"/>
              <a:t>ervna 2016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1632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>
                <a:latin typeface="Arial Black" panose="020B0A04020102020204" pitchFamily="34" charset="0"/>
                <a:ea typeface="Calibri"/>
                <a:cs typeface="Aharoni" panose="02010803020104030203" pitchFamily="2" charset="-79"/>
              </a:rPr>
              <a:t>Motivační setkání s Michalem Šimkem, koordinátorem </a:t>
            </a:r>
            <a:endParaRPr lang="cs-CZ" sz="24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1268760"/>
            <a:ext cx="5499181" cy="5409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709" y="1052736"/>
            <a:ext cx="3221596" cy="4963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985383" y="6497960"/>
            <a:ext cx="1187624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17. 12. 2015</a:t>
            </a:r>
            <a:endParaRPr lang="cs-CZ" sz="11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9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000" b="1" dirty="0">
                <a:latin typeface="Arial Black" panose="020B0A04020102020204" pitchFamily="34" charset="0"/>
                <a:ea typeface="Calibri"/>
                <a:cs typeface="Aharoni" panose="02010803020104030203" pitchFamily="2" charset="-79"/>
              </a:rPr>
              <a:t>Seznamování se s nejnovějšími dějinami Československa a s regionálními </a:t>
            </a:r>
            <a:r>
              <a:rPr lang="cs-CZ" sz="2000" b="1" dirty="0" smtClean="0">
                <a:latin typeface="Arial Black" panose="020B0A04020102020204" pitchFamily="34" charset="0"/>
                <a:ea typeface="Calibri"/>
                <a:cs typeface="Aharoni" panose="02010803020104030203" pitchFamily="2" charset="-79"/>
              </a:rPr>
              <a:t>dějinami</a:t>
            </a:r>
            <a:br>
              <a:rPr lang="cs-CZ" sz="2000" b="1" dirty="0" smtClean="0">
                <a:latin typeface="Arial Black" panose="020B0A04020102020204" pitchFamily="34" charset="0"/>
                <a:ea typeface="Calibri"/>
                <a:cs typeface="Aharoni" panose="02010803020104030203" pitchFamily="2" charset="-79"/>
              </a:rPr>
            </a:br>
            <a:r>
              <a:rPr lang="cs-CZ" sz="2000" b="1" dirty="0" smtClean="0">
                <a:latin typeface="Arial Black" panose="020B0A04020102020204" pitchFamily="34" charset="0"/>
                <a:ea typeface="Calibri"/>
                <a:cs typeface="Aharoni" panose="02010803020104030203" pitchFamily="2" charset="-79"/>
              </a:rPr>
              <a:t> </a:t>
            </a:r>
            <a:r>
              <a:rPr lang="cs-CZ" sz="2000" b="1" dirty="0">
                <a:latin typeface="Arial Black" panose="020B0A04020102020204" pitchFamily="34" charset="0"/>
                <a:ea typeface="Calibri"/>
                <a:cs typeface="Aharoni" panose="02010803020104030203" pitchFamily="2" charset="-79"/>
              </a:rPr>
              <a:t>(literatura, filmy)</a:t>
            </a:r>
            <a:endParaRPr lang="cs-CZ" sz="20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100" name="Picture 4" descr="http://www.ustrcr.cz/data/images/projekty/kolektivizace/film/foto0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7036"/>
            <a:ext cx="5982268" cy="3788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19043"/>
            <a:ext cx="2952328" cy="4574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834943" y="6497959"/>
            <a:ext cx="1292898" cy="3600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únor – březen 2016</a:t>
            </a:r>
            <a:endParaRPr lang="cs-CZ" sz="11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>
                <a:latin typeface="Arial Black" panose="020B0A04020102020204" pitchFamily="34" charset="0"/>
                <a:ea typeface="Calibri"/>
                <a:cs typeface="Aharoni" panose="02010803020104030203" pitchFamily="2" charset="-79"/>
              </a:rPr>
              <a:t>Workshop: Den, kdy se mlčelo – Praha (Post </a:t>
            </a:r>
            <a:r>
              <a:rPr lang="cs-CZ" sz="3200" b="1" dirty="0" err="1">
                <a:latin typeface="Arial Black" panose="020B0A04020102020204" pitchFamily="34" charset="0"/>
                <a:ea typeface="Calibri"/>
                <a:cs typeface="Aharoni" panose="02010803020104030203" pitchFamily="2" charset="-79"/>
              </a:rPr>
              <a:t>Bellum</a:t>
            </a:r>
            <a:r>
              <a:rPr lang="cs-CZ" sz="3200" b="1" dirty="0">
                <a:latin typeface="Arial Black" panose="020B0A04020102020204" pitchFamily="34" charset="0"/>
                <a:ea typeface="Calibri"/>
                <a:cs typeface="Aharoni" panose="02010803020104030203" pitchFamily="2" charset="-79"/>
              </a:rPr>
              <a:t>)</a:t>
            </a:r>
            <a:endParaRPr lang="cs-CZ" sz="32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5124" name="Picture 4" descr="C:\Users\vlckova\Desktop\workshop_denkdysemlce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43" y="1549727"/>
            <a:ext cx="7303509" cy="5147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lckova\Desktop\workshop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7634"/>
            <a:ext cx="2142957" cy="2857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vlckova\Desktop\workshop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525" y="908449"/>
            <a:ext cx="2268162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039061" y="6435083"/>
            <a:ext cx="1104939" cy="4229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8. 3. 2016</a:t>
            </a:r>
            <a:endParaRPr lang="cs-CZ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>
                <a:latin typeface="Arial Black" panose="020B0A04020102020204" pitchFamily="34" charset="0"/>
                <a:ea typeface="Calibri"/>
                <a:cs typeface="Aharoni" panose="02010803020104030203" pitchFamily="2" charset="-79"/>
              </a:rPr>
              <a:t>Příprava na rozhovor 1 a jeho realizace: Renata Špačková</a:t>
            </a:r>
            <a:endParaRPr lang="cs-CZ" sz="36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496687" cy="4287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172400" y="6525344"/>
            <a:ext cx="971600" cy="332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březen</a:t>
            </a:r>
            <a:endParaRPr lang="cs-CZ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>
                <a:latin typeface="Arial Black" panose="020B0A04020102020204" pitchFamily="34" charset="0"/>
                <a:ea typeface="Calibri"/>
                <a:cs typeface="Aharoni" panose="02010803020104030203" pitchFamily="2" charset="-79"/>
              </a:rPr>
              <a:t>Příprava na rozhovor 2 a jeho realizace (včetně záznamu): Jiří Štěpánovský</a:t>
            </a:r>
            <a:endParaRPr lang="cs-CZ" sz="28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7171" name="Picture 3" descr="C:\Users\vlckova\Desktop\rozhovor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3528392" cy="4704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674">
            <a:off x="4817641" y="2434106"/>
            <a:ext cx="3507422" cy="3126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452320" y="6477523"/>
            <a:ext cx="1691680" cy="3804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březen, duben</a:t>
            </a:r>
            <a:br>
              <a:rPr lang="cs-CZ" sz="14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</a:br>
            <a:r>
              <a:rPr lang="cs-CZ" sz="14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28. 4. 2016</a:t>
            </a:r>
            <a:endParaRPr lang="cs-CZ" sz="1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b="1" dirty="0">
                <a:latin typeface="Arial Black" panose="020B0A04020102020204" pitchFamily="34" charset="0"/>
                <a:ea typeface="Calibri"/>
                <a:cs typeface="Aharoni" panose="02010803020104030203" pitchFamily="2" charset="-79"/>
              </a:rPr>
              <a:t>Výpravy v místě za historií rodiny Štěpánovských, JZD a obce</a:t>
            </a:r>
            <a:endParaRPr lang="cs-CZ" sz="32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8194" name="Picture 2" descr="C:\Users\vlckova\Desktop\patrani2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2592288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vlckova\Desktop\patrani2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612" y="1268760"/>
            <a:ext cx="4285010" cy="3213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vlckova\Desktop\patrani1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90431"/>
            <a:ext cx="4387245" cy="2470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452320" y="6381328"/>
            <a:ext cx="1691680" cy="4766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19. 4., 22. 4. 2016</a:t>
            </a:r>
            <a:endParaRPr lang="cs-CZ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90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>
                <a:latin typeface="Arial Black" panose="020B0A04020102020204" pitchFamily="34" charset="0"/>
                <a:ea typeface="Calibri"/>
                <a:cs typeface="Aharoni" panose="02010803020104030203" pitchFamily="2" charset="-79"/>
              </a:rPr>
              <a:t>Příprava scénáře k rozhlasové reportáži</a:t>
            </a:r>
            <a:endParaRPr lang="cs-CZ" sz="32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b="1" i="0" u="none" strike="noStrike" baseline="0" dirty="0" smtClean="0">
                <a:latin typeface="Calibri,Bold"/>
              </a:rPr>
              <a:t>SCÉNÁŘ K AUDIOREPORTÁŽI</a:t>
            </a:r>
          </a:p>
          <a:p>
            <a:r>
              <a:rPr lang="cs-CZ" sz="1800" b="1" i="0" u="none" strike="noStrike" baseline="0" dirty="0" smtClean="0">
                <a:latin typeface="Calibri,Bold"/>
              </a:rPr>
              <a:t>Vypracovali: ZŠ a MŠ Byšice, okres Mělník</a:t>
            </a:r>
          </a:p>
          <a:p>
            <a:r>
              <a:rPr lang="cs-CZ" sz="1800" dirty="0"/>
              <a:t>Adéla Boháčová, Kristýna </a:t>
            </a:r>
            <a:r>
              <a:rPr lang="cs-CZ" sz="1800" dirty="0" err="1"/>
              <a:t>Komeštíková</a:t>
            </a:r>
            <a:r>
              <a:rPr lang="cs-CZ" sz="1800" dirty="0"/>
              <a:t>, Tereza Vlčková, Kristýna Vyhlasová,</a:t>
            </a:r>
          </a:p>
          <a:p>
            <a:r>
              <a:rPr lang="cs-CZ" sz="1800" dirty="0"/>
              <a:t>Lukáš Nezbeda, 8. ročník</a:t>
            </a:r>
          </a:p>
          <a:p>
            <a:r>
              <a:rPr lang="cs-CZ" sz="1800" dirty="0"/>
              <a:t>pedagogické vedení: Mgr. Renata Špačková</a:t>
            </a:r>
          </a:p>
          <a:p>
            <a:r>
              <a:rPr lang="cs-CZ" sz="1800" b="1" i="0" u="none" strike="noStrike" baseline="0" dirty="0" smtClean="0">
                <a:latin typeface="Calibri,Bold"/>
              </a:rPr>
              <a:t>Pamětník: Jiří Štěpánovský, *28. 3. 1961</a:t>
            </a:r>
          </a:p>
          <a:p>
            <a:r>
              <a:rPr lang="cs-CZ" sz="1800" dirty="0"/>
              <a:t>Záznam pořízen 28. dubna 2016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104">
            <a:off x="4931036" y="3809830"/>
            <a:ext cx="3407236" cy="2496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452320" y="6501959"/>
            <a:ext cx="1691680" cy="3560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ea typeface="Calibri"/>
                <a:cs typeface="Times New Roman"/>
              </a:rPr>
              <a:t>první polovina května 2016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>
                <a:latin typeface="Arial Black" panose="020B0A04020102020204" pitchFamily="34" charset="0"/>
                <a:ea typeface="Calibri"/>
                <a:cs typeface="Aharoni" panose="02010803020104030203" pitchFamily="2" charset="-79"/>
              </a:rPr>
              <a:t>Návštěva Českého rozhlasu a výroba rozhlasové reportáže (redaktor Dalibor Zíta)</a:t>
            </a:r>
            <a:endParaRPr lang="cs-CZ" sz="24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0246" name="Picture 6" descr="http://www.designportal.cz/obrazek/cesky_rozhlas_logo_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6" y="1372193"/>
            <a:ext cx="3216655" cy="2088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396" y="1372193"/>
            <a:ext cx="4105732" cy="2212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C:\Users\vlckova\Desktop\CRO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12" y="3771820"/>
            <a:ext cx="3504659" cy="2628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:\Users\vlckova\Desktop\CRO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883" y="3693204"/>
            <a:ext cx="4126759" cy="3095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7943530" y="6453336"/>
            <a:ext cx="1187624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chemeClr val="tx1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17. 5. 2016</a:t>
            </a:r>
            <a:endParaRPr lang="cs-CZ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51" name="Picture 11" descr="C:\Users\vlckova\Desktop\CRO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78836"/>
            <a:ext cx="2089668" cy="2785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0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237</Words>
  <Application>Microsoft Office PowerPoint</Application>
  <PresentationFormat>Předvádění na obrazovce (4:3)</PresentationFormat>
  <Paragraphs>45</Paragraphs>
  <Slides>15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A jak jsme postupovali?</vt:lpstr>
      <vt:lpstr>Motivační setkání s Michalem Šimkem, koordinátorem </vt:lpstr>
      <vt:lpstr>Seznamování se s nejnovějšími dějinami Československa a s regionálními dějinami  (literatura, filmy)</vt:lpstr>
      <vt:lpstr>Workshop: Den, kdy se mlčelo – Praha (Post Bellum)</vt:lpstr>
      <vt:lpstr>Příprava na rozhovor 1 a jeho realizace: Renata Špačková</vt:lpstr>
      <vt:lpstr>Příprava na rozhovor 2 a jeho realizace (včetně záznamu): Jiří Štěpánovský</vt:lpstr>
      <vt:lpstr>Výpravy v místě za historií rodiny Štěpánovských, JZD a obce</vt:lpstr>
      <vt:lpstr>Příprava scénáře k rozhlasové reportáži</vt:lpstr>
      <vt:lpstr>Návštěva Českého rozhlasu a výroba rozhlasové reportáže (redaktor Dalibor Zíta)</vt:lpstr>
      <vt:lpstr>Návštěva Státního okresního archivu Mělník</vt:lpstr>
      <vt:lpstr>Příprava prezentací pro web</vt:lpstr>
      <vt:lpstr>Příprava závěrečné prezentace </vt:lpstr>
      <vt:lpstr>Slavnostní závěrečná prezentace v sále Obecního úřadu Byšice</vt:lpstr>
      <vt:lpstr>Poděkování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jak jsme postupovali?</dc:title>
  <dc:creator>Tereza Vlčková</dc:creator>
  <cp:lastModifiedBy>Renata Špačková</cp:lastModifiedBy>
  <cp:revision>14</cp:revision>
  <dcterms:created xsi:type="dcterms:W3CDTF">2016-06-17T06:13:15Z</dcterms:created>
  <dcterms:modified xsi:type="dcterms:W3CDTF">2016-06-17T11:18:22Z</dcterms:modified>
</cp:coreProperties>
</file>