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2" autoAdjust="0"/>
  </p:normalViewPr>
  <p:slideViewPr>
    <p:cSldViewPr>
      <p:cViewPr varScale="1">
        <p:scale>
          <a:sx n="75" d="100"/>
          <a:sy n="75" d="100"/>
        </p:scale>
        <p:origin x="-10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72C5D-38F6-4357-B05A-978DBE91573A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3836A-EE34-4A39-8745-E438D01573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74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3836A-EE34-4A39-8745-E438D015735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80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81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37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31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32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4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05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4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19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71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85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A3B9-D3AD-4450-9246-673F33058ED7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F05A-EB8D-4F9A-8B0B-7C68B8E35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6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9144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6589" y="3376366"/>
            <a:ext cx="799288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6000" b="1" u="sng" dirty="0" smtClean="0">
                <a:solidFill>
                  <a:schemeClr val="bg1"/>
                </a:solidFill>
                <a:latin typeface="Garamond" pitchFamily="18" charset="0"/>
              </a:rPr>
              <a:t>Příběhy našich sousedů</a:t>
            </a:r>
          </a:p>
          <a:p>
            <a:pPr algn="ctr"/>
            <a:r>
              <a:rPr lang="cs-CZ" sz="3600" b="1" u="sng" dirty="0" smtClean="0">
                <a:solidFill>
                  <a:schemeClr val="bg1"/>
                </a:solidFill>
                <a:latin typeface="Garamond" pitchFamily="18" charset="0"/>
              </a:rPr>
              <a:t>ZŠ OLEŠSKÁ</a:t>
            </a:r>
            <a:endParaRPr lang="cs-CZ" sz="3600" b="1" u="sng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1135561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u="sng" dirty="0" smtClean="0">
                <a:solidFill>
                  <a:schemeClr val="bg1"/>
                </a:solidFill>
                <a:latin typeface="Garamond" pitchFamily="18" charset="0"/>
              </a:rPr>
              <a:t> ČESKÁ POHÁDKA</a:t>
            </a:r>
            <a:endParaRPr lang="cs-CZ" sz="6600" b="1" u="sng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14:flash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8364" y="763785"/>
            <a:ext cx="7992888" cy="5355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Ani po skončení druhé světové války nepřestal sloužit své vlasti. V rámci své jednotky se přesunul do oblasti severozápadních </a:t>
            </a:r>
            <a:r>
              <a:rPr lang="cs-CZ" sz="3800" b="1" dirty="0" err="1" smtClean="0">
                <a:solidFill>
                  <a:schemeClr val="bg1"/>
                </a:solidFill>
                <a:latin typeface="Garamond" pitchFamily="18" charset="0"/>
              </a:rPr>
              <a:t>Čech,kde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pokračoval v osvobozování pohraničí republiky.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I zde statečně nasazoval svůj mladý život v boji proti tlupám </a:t>
            </a:r>
            <a:r>
              <a:rPr lang="cs-CZ" sz="3800" b="1" dirty="0" err="1" smtClean="0">
                <a:solidFill>
                  <a:schemeClr val="bg1"/>
                </a:solidFill>
                <a:latin typeface="Garamond" pitchFamily="18" charset="0"/>
              </a:rPr>
              <a:t>werwolfů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.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Za svou statečnost byl v roce 1945 vyznamenán. </a:t>
            </a:r>
          </a:p>
        </p:txBody>
      </p:sp>
    </p:spTree>
    <p:extLst>
      <p:ext uri="{BB962C8B-B14F-4D97-AF65-F5344CB8AC3E}">
        <p14:creationId xmlns:p14="http://schemas.microsoft.com/office/powerpoint/2010/main" val="32976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3716" y="3068960"/>
            <a:ext cx="7992888" cy="1261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A zazvonil zvonec, ale našemu příběhu ještě není konec :</a:t>
            </a:r>
          </a:p>
        </p:txBody>
      </p:sp>
    </p:spTree>
    <p:extLst>
      <p:ext uri="{BB962C8B-B14F-4D97-AF65-F5344CB8AC3E}">
        <p14:creationId xmlns:p14="http://schemas.microsoft.com/office/powerpoint/2010/main" val="8579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9976" y="620688"/>
            <a:ext cx="7992888" cy="3200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Řekli o něm :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„ Jeho zpravodajská činnost byla pravidelná a soustavná a vedla k přímému osvobození naší vlasti, přičemž si plně uvědomoval všech možných následků“                                        </a:t>
            </a:r>
          </a:p>
          <a:p>
            <a:r>
              <a:rPr lang="cs-CZ" sz="2800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                                                       </a:t>
            </a:r>
            <a:r>
              <a:rPr lang="cs-CZ" sz="2400" b="1" dirty="0" smtClean="0">
                <a:solidFill>
                  <a:schemeClr val="bg1"/>
                </a:solidFill>
                <a:latin typeface="Garamond" pitchFamily="18" charset="0"/>
              </a:rPr>
              <a:t> JOSEF HYHLÍK</a:t>
            </a:r>
          </a:p>
          <a:p>
            <a:pPr lvl="8"/>
            <a:r>
              <a:rPr lang="cs-CZ" sz="2400" b="1" dirty="0" smtClean="0">
                <a:solidFill>
                  <a:schemeClr val="bg1"/>
                </a:solidFill>
                <a:latin typeface="Garamond" pitchFamily="18" charset="0"/>
              </a:rPr>
              <a:t>                      Velitel 2. roty ZB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2406">
            <a:off x="3065802" y="2617156"/>
            <a:ext cx="2780251" cy="382529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3170219" cy="43618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05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9976" y="620688"/>
            <a:ext cx="7992888" cy="3262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Řekli o něm :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„ Byl pověřen zpravodajstvím z oblasti vojenských objektů hlídkováním a hlášením vojenských transportů …, což dělal velmi precizně a efektivně“</a:t>
            </a:r>
          </a:p>
          <a:p>
            <a:endParaRPr lang="cs-CZ" sz="2800" b="1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                                                     Dr. Ladislav </a:t>
            </a:r>
            <a:r>
              <a:rPr lang="cs-CZ" sz="2800" b="1" dirty="0" err="1" smtClean="0">
                <a:solidFill>
                  <a:schemeClr val="bg1"/>
                </a:solidFill>
                <a:latin typeface="Garamond" pitchFamily="18" charset="0"/>
              </a:rPr>
              <a:t>Mareda</a:t>
            </a:r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r>
              <a:rPr lang="cs-CZ" sz="2800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Garamond" pitchFamily="18" charset="0"/>
              </a:rPr>
              <a:t>                                                   </a:t>
            </a:r>
            <a:r>
              <a:rPr lang="cs-CZ" sz="2000" b="1" dirty="0" smtClean="0">
                <a:solidFill>
                  <a:schemeClr val="bg1"/>
                </a:solidFill>
                <a:latin typeface="Garamond" pitchFamily="18" charset="0"/>
              </a:rPr>
              <a:t>          Zástupce velitele ZB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29" y="2708920"/>
            <a:ext cx="2636639" cy="362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34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9976" y="620688"/>
            <a:ext cx="799288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Garamond" pitchFamily="18" charset="0"/>
              </a:rPr>
              <a:t>Pan Luděk Pícha byl v březnu r. 1955 uznán </a:t>
            </a:r>
          </a:p>
          <a:p>
            <a:r>
              <a:rPr lang="cs-CZ" sz="3200" b="1" dirty="0" smtClean="0">
                <a:solidFill>
                  <a:schemeClr val="bg1"/>
                </a:solidFill>
                <a:latin typeface="Garamond" pitchFamily="18" charset="0"/>
              </a:rPr>
              <a:t>za ÚČASTNÍKA NÁRODNÍHO BOJE ZA OSVOBOZENÍ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21278"/>
            <a:ext cx="4580451" cy="63021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1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8547" y="548680"/>
            <a:ext cx="7992888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Garamond" pitchFamily="18" charset="0"/>
              </a:rPr>
              <a:t>Tímto bychom chtěli panu Luďku Píchovi velmi poděkovat za vstřícnost a ochotu, s jakou k nám přistupoval a pomohl nám tak naplnit cíl tohoto projektu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3" y="2708919"/>
            <a:ext cx="5004048" cy="3654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89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2860" y="616436"/>
            <a:ext cx="799288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  <a:latin typeface="Garamond" pitchFamily="18" charset="0"/>
              </a:rPr>
              <a:t>Projekt – Krok za krokem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7" y="1484784"/>
            <a:ext cx="6083143" cy="4562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002010" y="6389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SETKÁNÍ S PANEM LUĎKEM PÍCHOU</a:t>
            </a:r>
            <a:endParaRPr lang="cs-CZ" b="1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02010" y="6389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MRAVENČÍ </a:t>
            </a:r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PRÁCE  S DOKUMENTY</a:t>
            </a:r>
            <a:endParaRPr lang="cs-CZ" b="1" dirty="0">
              <a:solidFill>
                <a:schemeClr val="bg1"/>
              </a:solidFill>
              <a:latin typeface="Sylfae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619686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3531">
            <a:off x="4538960" y="1063602"/>
            <a:ext cx="3862833" cy="289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14605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02010" y="6389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MRAVENČÍ </a:t>
            </a:r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PRÁCE  S DOKUMENTY</a:t>
            </a:r>
            <a:endParaRPr lang="cs-CZ" b="1" dirty="0">
              <a:solidFill>
                <a:schemeClr val="bg1"/>
              </a:solidFill>
              <a:latin typeface="Sylfae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580112" cy="418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534">
            <a:off x="4895608" y="2952054"/>
            <a:ext cx="3694312" cy="2770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04-The White Tr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7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" y="0"/>
            <a:ext cx="9144000" cy="68704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02010" y="6389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Sylfaen" pitchFamily="18" charset="0"/>
              </a:rPr>
              <a:t>NATÁČENÍ V ČESKÉM ROZHLASU</a:t>
            </a:r>
            <a:endParaRPr lang="cs-CZ" b="1" dirty="0">
              <a:solidFill>
                <a:schemeClr val="bg1"/>
              </a:solidFill>
              <a:latin typeface="Sylfae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551">
            <a:off x="576639" y="3139427"/>
            <a:ext cx="3965218" cy="2973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361">
            <a:off x="4870545" y="3352866"/>
            <a:ext cx="3870170" cy="290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21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7595" y="62068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</a:t>
            </a:r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Hlavní hrdina : pan Luděk Pícha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26" y="1485509"/>
            <a:ext cx="2916826" cy="3911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1043608" y="5759408"/>
            <a:ext cx="3650431" cy="369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chemeClr val="bg1"/>
                </a:solidFill>
                <a:latin typeface="Rod" pitchFamily="49" charset="-79"/>
                <a:cs typeface="Rod" pitchFamily="49" charset="-79"/>
              </a:rPr>
              <a:t>ČLEN ZPRAVODAJSKÉ BRIGÁDY</a:t>
            </a:r>
            <a:endParaRPr lang="cs-CZ" b="1" u="sng" dirty="0">
              <a:solidFill>
                <a:schemeClr val="bg1"/>
              </a:solidFill>
              <a:latin typeface="Rod" pitchFamily="49" charset="-79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85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" y="-20453"/>
            <a:ext cx="9144000" cy="687044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99792" y="2780928"/>
            <a:ext cx="33086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KONEC</a:t>
            </a:r>
            <a:endParaRPr lang="cs-CZ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43608" y="63899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 </a:t>
            </a:r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Napsali :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3607" y="1533558"/>
            <a:ext cx="6408712" cy="28315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Julie </a:t>
            </a:r>
            <a:r>
              <a:rPr lang="cs-CZ" sz="3200" b="1" u="sng" dirty="0" err="1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Dykunová</a:t>
            </a:r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, 9.A</a:t>
            </a:r>
          </a:p>
          <a:p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Tereza </a:t>
            </a:r>
            <a:r>
              <a:rPr lang="cs-CZ" sz="3200" b="1" u="sng" dirty="0" err="1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Hykmanová</a:t>
            </a:r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, 9.A</a:t>
            </a:r>
          </a:p>
          <a:p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Tomáš Straka, 9.A</a:t>
            </a:r>
          </a:p>
          <a:p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Michal Tůma, 7.A</a:t>
            </a:r>
          </a:p>
          <a:p>
            <a:r>
              <a:rPr lang="cs-CZ" sz="3200" b="1" u="sng" dirty="0" smtClean="0">
                <a:solidFill>
                  <a:schemeClr val="bg1"/>
                </a:solidFill>
                <a:latin typeface="Sylfaen" pitchFamily="18" charset="0"/>
                <a:cs typeface="Rod" pitchFamily="49" charset="-79"/>
              </a:rPr>
              <a:t>Michala Novotná 7.A</a:t>
            </a:r>
          </a:p>
          <a:p>
            <a:endParaRPr lang="cs-CZ" b="1" u="sng" dirty="0">
              <a:solidFill>
                <a:schemeClr val="bg1"/>
              </a:solidFill>
              <a:latin typeface="Sylfaen" pitchFamily="18" charset="0"/>
              <a:cs typeface="Rod" pitchFamily="49" charset="-79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56778">
            <a:off x="649291" y="4802177"/>
            <a:ext cx="1979712" cy="1484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6025" y="4950402"/>
            <a:ext cx="1837687" cy="1378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019">
            <a:off x="3271603" y="4726690"/>
            <a:ext cx="1717258" cy="1287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9321">
            <a:off x="4653368" y="4790290"/>
            <a:ext cx="1979712" cy="1484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4231">
            <a:off x="6354429" y="4547243"/>
            <a:ext cx="2195781" cy="1646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12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5556" y="638999"/>
            <a:ext cx="7992888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  Bylo nebylo … </a:t>
            </a:r>
          </a:p>
          <a:p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V roce 1926 se v Matičce stověžaté narodil chlapec Luděk. </a:t>
            </a:r>
            <a:endParaRPr lang="cs-CZ" sz="4000" b="1" dirty="0">
              <a:solidFill>
                <a:schemeClr val="bg1"/>
              </a:solidFill>
              <a:latin typeface="Garamond" pitchFamily="18" charset="0"/>
            </a:endParaRPr>
          </a:p>
          <a:p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Vyrůstal v milující rodině a prožíval šťastné dětství až se dostal na práh dospívání.</a:t>
            </a:r>
          </a:p>
          <a:p>
            <a:r>
              <a:rPr lang="cs-CZ" sz="4000" b="1" dirty="0" smtClean="0">
                <a:solidFill>
                  <a:schemeClr val="bg1"/>
                </a:solidFill>
                <a:latin typeface="Garamond" pitchFamily="18" charset="0"/>
              </a:rPr>
              <a:t>V tu dobu postihla jeho vlast těžká rána. Českou zem zaplavila nacistická nákaza.</a:t>
            </a:r>
          </a:p>
        </p:txBody>
      </p:sp>
    </p:spTree>
    <p:extLst>
      <p:ext uri="{BB962C8B-B14F-4D97-AF65-F5344CB8AC3E}">
        <p14:creationId xmlns:p14="http://schemas.microsoft.com/office/powerpoint/2010/main" val="31547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3568" y="980728"/>
            <a:ext cx="7992888" cy="5355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Mnoho lidí propadlo beznaději a zoufalství. 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Mladý Luděk se rozhodl za svou vlast bojovat. Nehleděl na rizika, potlačil strach a cele se oddal záchraně své rodné země. Vstoupil do skupiny stejně mladých a stejně odvážných bojovníků za svobodu –                      do ZPRAVODAJSKÉ BRIGÁDY  </a:t>
            </a:r>
          </a:p>
        </p:txBody>
      </p:sp>
    </p:spTree>
    <p:extLst>
      <p:ext uri="{BB962C8B-B14F-4D97-AF65-F5344CB8AC3E}">
        <p14:creationId xmlns:p14="http://schemas.microsoft.com/office/powerpoint/2010/main" val="20939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1618" y="620688"/>
            <a:ext cx="7992888" cy="5940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S nasazením života se významně zapojil do českého národního odboje.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Soustředil se zejména na zjišťování strategicky důležitých informací např. o pohybu vojenských jednotek Wehrmachtu, přesunu vojenské techniky po železnici, o výrobě proudových letadel a zajišťoval odposlech smluvených hesel zahraničního rozhlasu.</a:t>
            </a:r>
          </a:p>
        </p:txBody>
      </p:sp>
    </p:spTree>
    <p:extLst>
      <p:ext uri="{BB962C8B-B14F-4D97-AF65-F5344CB8AC3E}">
        <p14:creationId xmlns:p14="http://schemas.microsoft.com/office/powerpoint/2010/main" val="22467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3322" y="908720"/>
            <a:ext cx="7992888" cy="5355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Nejtěžší zkouška však měla teprve přijít. 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Dne 5.května 1945 se na mnoha místech rozhořelo protinacistické povstání. Náš hrdina neváhal ani chvíli a hned po volání pražského rozhlasu se hlásil u své jednotky odhodlaný pomoci své vlasti se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zbraní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v ruce. Tehdy mu bylo pouhých 17 let.</a:t>
            </a:r>
          </a:p>
        </p:txBody>
      </p:sp>
    </p:spTree>
    <p:extLst>
      <p:ext uri="{BB962C8B-B14F-4D97-AF65-F5344CB8AC3E}">
        <p14:creationId xmlns:p14="http://schemas.microsoft.com/office/powerpoint/2010/main" val="22524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pic>
        <p:nvPicPr>
          <p:cNvPr id="2" name="Pražské povstání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596" y="548680"/>
            <a:ext cx="7272808" cy="545460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6550223"/>
            <a:ext cx="709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ZDROJ : OBRAZY Z ČESKÝCH DĚJIN 1914 – 2004, SVAZ  DŮSTOJNÍKŮ A PRAPOČÍKŮ AČR 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4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3322" y="908720"/>
            <a:ext cx="7992888" cy="47705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Bojoval v prostoru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Dejvic,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Náměstí republiky, Masarykova nádraží a Štefánikových kasáren na Smíchově. </a:t>
            </a:r>
          </a:p>
          <a:p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Plně ozbrojeným a zuřivě se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bránícím </a:t>
            </a:r>
            <a:r>
              <a:rPr lang="cs-CZ" sz="3800" b="1" dirty="0" smtClean="0">
                <a:solidFill>
                  <a:schemeClr val="bg1"/>
                </a:solidFill>
                <a:latin typeface="Garamond" pitchFamily="18" charset="0"/>
              </a:rPr>
              <a:t>Němcům se postavil pouze s ukořistěným lehkým kulometem čs. výroby. </a:t>
            </a:r>
          </a:p>
          <a:p>
            <a:endParaRPr lang="cs-CZ" sz="3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472</Words>
  <Application>Microsoft Office PowerPoint</Application>
  <PresentationFormat>Předvádění na obrazovce (4:3)</PresentationFormat>
  <Paragraphs>47</Paragraphs>
  <Slides>20</Slides>
  <Notes>1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Matoušová</dc:creator>
  <cp:lastModifiedBy>Lenicka</cp:lastModifiedBy>
  <cp:revision>27</cp:revision>
  <dcterms:created xsi:type="dcterms:W3CDTF">2013-06-18T12:23:28Z</dcterms:created>
  <dcterms:modified xsi:type="dcterms:W3CDTF">2013-09-02T09:40:46Z</dcterms:modified>
</cp:coreProperties>
</file>