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6518-ECA2-20AD-958E-62D846CFCC9E}" v="127" dt="2022-04-27T19:52:01.758"/>
    <p1510:client id="{16C8956F-6FDC-27D8-628C-436B4BB85B33}" v="8" dt="2022-04-28T09:32:11.111"/>
    <p1510:client id="{DE2FC3CC-0CF8-B5AC-9788-6E1BAD7FBEF1}" v="10" dt="2022-04-27T09:50:14.436"/>
    <p1510:client id="{ECF92BAA-1406-4898-1A70-47129E6A8BB3}" v="8" dt="2022-04-28T09:38:11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615c75f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615c75f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615c75fb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615c75fb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615c75f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615c75f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615c75fb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615c75fb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615c75fb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615c75fb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615c75fb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615c75fb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615c75fb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615c75fb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scesta-my.sharepoint.com/personal/eliska_vokrojova_zscesta_cz/_layouts/15/onedrive.aspx?login_hint=eliska%2Evokrojova%40zscesta%2Ecz&amp;id=%2Fpersonal%2Feliska%5Fvokrojova%5Fzscesta%5Fcz%2FDocuments%2FP%C5%99%C3%ADb%C4%9Bhy%20na%C5%A1ich%20soused%C5%AF%2FNat%C3%A1%C4%8Den%C3%AD%20rozhovoru%2FVzkaz%20pan%C3%AD%20hojkov%C3%A9%20%2Emp4&amp;parent=%2Fpersonal%2Feliska%5Fvokrojova%5Fzscesta%5Fcz%2FDocuments%2FP%C5%99%C3%ADb%C4%9Bhy%20na%C5%A1ich%20soused%C5%AF%2FNat%C3%A1%C4%8Den%C3%AD%20rozhovor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scesta.cz/" TargetMode="External"/><Relationship Id="rId3" Type="http://schemas.openxmlformats.org/officeDocument/2006/relationships/hyperlink" Target="https://mapio.net/pic/p-91098155/" TargetMode="External"/><Relationship Id="rId7" Type="http://schemas.openxmlformats.org/officeDocument/2006/relationships/hyperlink" Target="https://zscesta.cz/o-sko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ortal.cb.cz/sbory/pisek-elim" TargetMode="External"/><Relationship Id="rId5" Type="http://schemas.openxmlformats.org/officeDocument/2006/relationships/hyperlink" Target="https://mapio.net/pic/p-22000947/" TargetMode="External"/><Relationship Id="rId4" Type="http://schemas.openxmlformats.org/officeDocument/2006/relationships/hyperlink" Target="https://mapsus.net/SK/obecny-urad-mokroluh-868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9180" y="264468"/>
            <a:ext cx="8520600" cy="11036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Magdalena Hojková</a:t>
            </a:r>
            <a:endParaRPr/>
          </a:p>
        </p:txBody>
      </p:sp>
      <p:pic>
        <p:nvPicPr>
          <p:cNvPr id="2" name="Obrázek 2" descr="Obsah obrázku osoba, skupina, pózování, lidé&#10;&#10;Popis se vygeneroval automaticky.">
            <a:extLst>
              <a:ext uri="{FF2B5EF4-FFF2-40B4-BE49-F238E27FC236}">
                <a16:creationId xmlns:a16="http://schemas.microsoft.com/office/drawing/2014/main" id="{82A41444-6249-A937-C6B9-0C1A61BE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7" y="1539905"/>
            <a:ext cx="3638190" cy="3422350"/>
          </a:xfrm>
          <a:prstGeom prst="rect">
            <a:avLst/>
          </a:prstGeom>
        </p:spPr>
      </p:pic>
      <p:pic>
        <p:nvPicPr>
          <p:cNvPr id="3" name="Obrázek 3" descr="IMG-20220407-WA0000 1 (1) 1.jpg">
            <a:extLst>
              <a:ext uri="{FF2B5EF4-FFF2-40B4-BE49-F238E27FC236}">
                <a16:creationId xmlns:a16="http://schemas.microsoft.com/office/drawing/2014/main" id="{BDA8712F-DD30-783F-DA55-7E820F9F0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368934"/>
            <a:ext cx="2743200" cy="35917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FCDA-7BE5-8EB9-8F86-73A8236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8210887" cy="4090800"/>
          </a:xfrm>
        </p:spPr>
        <p:txBody>
          <a:bodyPr/>
          <a:lstStyle/>
          <a:p>
            <a:pPr algn="ctr"/>
            <a:r>
              <a:rPr lang="en-US" sz="5600" dirty="0" err="1"/>
              <a:t>Děkujeme</a:t>
            </a:r>
            <a:r>
              <a:rPr lang="en-US" sz="5600" dirty="0"/>
              <a:t> za </a:t>
            </a:r>
            <a:r>
              <a:rPr lang="en-US" sz="5600" dirty="0" err="1"/>
              <a:t>pozornost</a:t>
            </a:r>
            <a:r>
              <a:rPr lang="en-US" sz="5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2266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-1747550" y="23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220" b="1"/>
              <a:t>Představení týmu</a:t>
            </a:r>
            <a:endParaRPr sz="4220"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03000" y="1312075"/>
            <a:ext cx="54288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har char="•"/>
            </a:pPr>
            <a:r>
              <a:rPr lang="cs" sz="3100" dirty="0">
                <a:solidFill>
                  <a:srgbClr val="434343"/>
                </a:solidFill>
              </a:rPr>
              <a:t>Jan Majer (komunikátor)</a:t>
            </a:r>
            <a:endParaRPr lang="en-US" sz="3100" dirty="0">
              <a:solidFill>
                <a:srgbClr val="434343"/>
              </a:solidFill>
            </a:endParaRPr>
          </a:p>
          <a:p>
            <a:pPr lvl="0" indent="-457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har char="•"/>
            </a:pPr>
            <a:r>
              <a:rPr lang="cs" sz="3100" dirty="0">
                <a:solidFill>
                  <a:srgbClr val="434343"/>
                </a:solidFill>
              </a:rPr>
              <a:t>Alžběta Vránová (technik)</a:t>
            </a:r>
            <a:endParaRPr sz="3100" dirty="0">
              <a:solidFill>
                <a:srgbClr val="434343"/>
              </a:solidFill>
            </a:endParaRPr>
          </a:p>
          <a:p>
            <a:pPr lvl="0" indent="-457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har char="•"/>
            </a:pPr>
            <a:r>
              <a:rPr lang="cs" sz="3100" dirty="0">
                <a:solidFill>
                  <a:srgbClr val="434343"/>
                </a:solidFill>
              </a:rPr>
              <a:t>Eliška Šťáhlavská (motivátor)</a:t>
            </a:r>
            <a:endParaRPr sz="3100" dirty="0">
              <a:solidFill>
                <a:srgbClr val="434343"/>
              </a:solidFill>
            </a:endParaRPr>
          </a:p>
          <a:p>
            <a:pPr lvl="0" indent="-45720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har char="•"/>
            </a:pPr>
            <a:r>
              <a:rPr lang="cs" sz="3100" dirty="0">
                <a:solidFill>
                  <a:srgbClr val="434343"/>
                </a:solidFill>
              </a:rPr>
              <a:t>Rozálie Homolová (historik)</a:t>
            </a:r>
            <a:endParaRPr sz="3100" dirty="0">
              <a:solidFill>
                <a:srgbClr val="434343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900" y="0"/>
            <a:ext cx="3008302" cy="225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1888" y="2438750"/>
            <a:ext cx="3606323" cy="27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52350" y="227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820" b="1"/>
              <a:t>Dětství</a:t>
            </a:r>
            <a:endParaRPr sz="3820"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68150" y="1370200"/>
            <a:ext cx="46194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cs" sz="2200" dirty="0">
                <a:solidFill>
                  <a:srgbClr val="434343"/>
                </a:solidFill>
              </a:rPr>
              <a:t>narození 12.8.1941</a:t>
            </a:r>
            <a:endParaRPr lang="en-US" sz="220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  <a:buChar char="•"/>
            </a:pPr>
            <a:r>
              <a:rPr lang="cs" sz="2200" dirty="0" err="1">
                <a:solidFill>
                  <a:srgbClr val="434343"/>
                </a:solidFill>
              </a:rPr>
              <a:t>Mokroluh</a:t>
            </a:r>
            <a:r>
              <a:rPr lang="cs" sz="2200" dirty="0">
                <a:solidFill>
                  <a:srgbClr val="434343"/>
                </a:solidFill>
              </a:rPr>
              <a:t> u Bardějova, Slovensko</a:t>
            </a:r>
            <a:endParaRPr sz="22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  <a:buChar char="•"/>
            </a:pPr>
            <a:r>
              <a:rPr lang="cs" sz="2200" dirty="0" err="1">
                <a:solidFill>
                  <a:srgbClr val="434343"/>
                </a:solidFill>
              </a:rPr>
              <a:t>jedenáctičlená</a:t>
            </a:r>
            <a:r>
              <a:rPr lang="cs" sz="2200" dirty="0">
                <a:solidFill>
                  <a:srgbClr val="434343"/>
                </a:solidFill>
              </a:rPr>
              <a:t> rodina</a:t>
            </a:r>
            <a:endParaRPr sz="22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  <a:buChar char="•"/>
            </a:pPr>
            <a:r>
              <a:rPr lang="cs" sz="2200" dirty="0">
                <a:solidFill>
                  <a:srgbClr val="434343"/>
                </a:solidFill>
              </a:rPr>
              <a:t>šest bratrů, dvě sestry</a:t>
            </a:r>
            <a:endParaRPr sz="220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1200"/>
              </a:spcAft>
              <a:buChar char="•"/>
            </a:pPr>
            <a:r>
              <a:rPr lang="cs" sz="2200" dirty="0">
                <a:solidFill>
                  <a:srgbClr val="434343"/>
                </a:solidFill>
              </a:rPr>
              <a:t>věřící rodina</a:t>
            </a:r>
            <a:endParaRPr sz="2200" dirty="0">
              <a:solidFill>
                <a:srgbClr val="434343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925" y="227325"/>
            <a:ext cx="3951651" cy="222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l="5324" t="13208" r="4884" b="8353"/>
          <a:stretch/>
        </p:blipFill>
        <p:spPr>
          <a:xfrm>
            <a:off x="3496225" y="2571750"/>
            <a:ext cx="3951652" cy="2589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-203875" y="138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120" b="1"/>
              <a:t>Manželství</a:t>
            </a:r>
            <a:endParaRPr sz="4120"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947100" y="1018875"/>
            <a:ext cx="4196700" cy="4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/>
            <a:r>
              <a:rPr lang="cs" sz="2100" dirty="0">
                <a:solidFill>
                  <a:srgbClr val="434343"/>
                </a:solidFill>
              </a:rPr>
              <a:t>první setkaní - věk 21</a:t>
            </a:r>
            <a:endParaRPr lang="en-US" sz="21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100" dirty="0">
                <a:solidFill>
                  <a:srgbClr val="434343"/>
                </a:solidFill>
              </a:rPr>
              <a:t>druhé setkaní</a:t>
            </a:r>
            <a:endParaRPr sz="21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100" dirty="0">
                <a:solidFill>
                  <a:srgbClr val="434343"/>
                </a:solidFill>
              </a:rPr>
              <a:t>třetí setkání</a:t>
            </a:r>
            <a:endParaRPr sz="21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100" dirty="0">
                <a:solidFill>
                  <a:srgbClr val="434343"/>
                </a:solidFill>
              </a:rPr>
              <a:t>svatba 1964, 23 let</a:t>
            </a:r>
            <a:endParaRPr sz="21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100" dirty="0">
                <a:solidFill>
                  <a:srgbClr val="434343"/>
                </a:solidFill>
              </a:rPr>
              <a:t>stěhování do Prahy, po třech letech do Písku</a:t>
            </a:r>
            <a:endParaRPr sz="2100" dirty="0">
              <a:solidFill>
                <a:srgbClr val="434343"/>
              </a:solidFill>
            </a:endParaRPr>
          </a:p>
          <a:p>
            <a:pPr marL="342900">
              <a:spcBef>
                <a:spcPts val="1200"/>
              </a:spcBef>
            </a:pPr>
            <a:r>
              <a:rPr lang="cs" sz="2100" dirty="0">
                <a:solidFill>
                  <a:srgbClr val="434343"/>
                </a:solidFill>
              </a:rPr>
              <a:t>tři děti - dvě dcery a jeden syn</a:t>
            </a: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9356" t="12434" r="12931" b="4002"/>
          <a:stretch/>
        </p:blipFill>
        <p:spPr>
          <a:xfrm rot="-5400000">
            <a:off x="1842236" y="-501087"/>
            <a:ext cx="2551576" cy="365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l="12929" t="4549" r="5291" b="4640"/>
          <a:stretch/>
        </p:blipFill>
        <p:spPr>
          <a:xfrm rot="-5400000">
            <a:off x="511461" y="1994087"/>
            <a:ext cx="2536977" cy="375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15275" y="260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220" b="1"/>
              <a:t>Církev za minulého režimu</a:t>
            </a:r>
            <a:endParaRPr sz="3220" b="1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15275" y="908400"/>
            <a:ext cx="48195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</a:pPr>
            <a:r>
              <a:rPr lang="cs" sz="2500" dirty="0">
                <a:solidFill>
                  <a:srgbClr val="434343"/>
                </a:solidFill>
              </a:rPr>
              <a:t>manžel kazatel</a:t>
            </a:r>
            <a:endParaRPr lang="en-US" sz="2500" dirty="0">
              <a:solidFill>
                <a:srgbClr val="434343"/>
              </a:solidFill>
            </a:endParaRPr>
          </a:p>
          <a:p>
            <a:pPr marL="342900">
              <a:lnSpc>
                <a:spcPct val="114999"/>
              </a:lnSpc>
              <a:spcBef>
                <a:spcPts val="1200"/>
              </a:spcBef>
            </a:pPr>
            <a:r>
              <a:rPr lang="cs" sz="2500" dirty="0">
                <a:solidFill>
                  <a:srgbClr val="434343"/>
                </a:solidFill>
              </a:rPr>
              <a:t>složitá doba za minulého režimu</a:t>
            </a:r>
            <a:endParaRPr sz="25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500" dirty="0">
                <a:solidFill>
                  <a:srgbClr val="434343"/>
                </a:solidFill>
              </a:rPr>
              <a:t>rozbalené balíky</a:t>
            </a:r>
            <a:endParaRPr sz="25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500" dirty="0">
                <a:solidFill>
                  <a:srgbClr val="434343"/>
                </a:solidFill>
              </a:rPr>
              <a:t>odposlouchávání</a:t>
            </a:r>
            <a:endParaRPr sz="25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500" dirty="0">
                <a:solidFill>
                  <a:srgbClr val="434343"/>
                </a:solidFill>
              </a:rPr>
              <a:t>výslechy</a:t>
            </a:r>
            <a:endParaRPr sz="25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500" dirty="0">
                <a:solidFill>
                  <a:srgbClr val="434343"/>
                </a:solidFill>
              </a:rPr>
              <a:t>mise na rozšíření křesťanství</a:t>
            </a:r>
            <a:endParaRPr sz="2500" dirty="0">
              <a:solidFill>
                <a:srgbClr val="434343"/>
              </a:solidFill>
            </a:endParaRPr>
          </a:p>
          <a:p>
            <a:pPr marL="342900">
              <a:spcBef>
                <a:spcPts val="1200"/>
              </a:spcBef>
              <a:spcAft>
                <a:spcPts val="1200"/>
              </a:spcAft>
            </a:pPr>
            <a:r>
              <a:rPr lang="cs" sz="2500" dirty="0">
                <a:solidFill>
                  <a:srgbClr val="434343"/>
                </a:solidFill>
              </a:rPr>
              <a:t>cesta do nemocnice za bývalou členkou KSČ</a:t>
            </a:r>
            <a:endParaRPr sz="25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-2284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020" b="1">
                <a:solidFill>
                  <a:srgbClr val="000000"/>
                </a:solidFill>
              </a:rPr>
              <a:t>Elim</a:t>
            </a:r>
            <a:endParaRPr sz="5020" b="1">
              <a:solidFill>
                <a:srgbClr val="000000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382400" y="982050"/>
            <a:ext cx="4761600" cy="4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>
              <a:spcBef>
                <a:spcPts val="1200"/>
              </a:spcBef>
            </a:pPr>
            <a:r>
              <a:rPr lang="cs" sz="2400" dirty="0">
                <a:solidFill>
                  <a:srgbClr val="434343"/>
                </a:solidFill>
              </a:rPr>
              <a:t>od slova oáza </a:t>
            </a:r>
            <a:endParaRPr lang="en-US" sz="2400" dirty="0"/>
          </a:p>
          <a:p>
            <a:pPr marL="342900"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>
                <a:solidFill>
                  <a:srgbClr val="434343"/>
                </a:solidFill>
              </a:rPr>
              <a:t>založil pan </a:t>
            </a:r>
            <a:r>
              <a:rPr lang="cs" sz="2400" dirty="0" err="1">
                <a:solidFill>
                  <a:srgbClr val="434343"/>
                </a:solidFill>
              </a:rPr>
              <a:t>Hojka</a:t>
            </a:r>
            <a:r>
              <a:rPr lang="cs" sz="2400" dirty="0">
                <a:solidFill>
                  <a:srgbClr val="434343"/>
                </a:solidFill>
              </a:rPr>
              <a:t> roku 1989/1990</a:t>
            </a:r>
            <a:endParaRPr lang="en-US" sz="2400">
              <a:solidFill>
                <a:srgbClr val="434343"/>
              </a:solidFill>
            </a:endParaRPr>
          </a:p>
          <a:p>
            <a:pPr marL="342900">
              <a:spcBef>
                <a:spcPts val="1200"/>
              </a:spcBef>
            </a:pPr>
            <a:r>
              <a:rPr lang="cs" sz="2400" dirty="0">
                <a:solidFill>
                  <a:srgbClr val="434343"/>
                </a:solidFill>
              </a:rPr>
              <a:t>odtržení od Církve Bratrské v </a:t>
            </a:r>
            <a:r>
              <a:rPr lang="cs" sz="2400" dirty="0" err="1">
                <a:solidFill>
                  <a:srgbClr val="434343"/>
                </a:solidFill>
              </a:rPr>
              <a:t>Tyršovce</a:t>
            </a:r>
            <a:endParaRPr sz="2400" dirty="0" err="1">
              <a:solidFill>
                <a:srgbClr val="434343"/>
              </a:solidFill>
            </a:endParaRPr>
          </a:p>
          <a:p>
            <a:pPr marL="342900">
              <a:spcBef>
                <a:spcPts val="1200"/>
              </a:spcBef>
            </a:pPr>
            <a:r>
              <a:rPr lang="cs" sz="2400" dirty="0">
                <a:solidFill>
                  <a:srgbClr val="434343"/>
                </a:solidFill>
              </a:rPr>
              <a:t>napjaté vztahy s CB Tyršova -  rok 2011 usmíření</a:t>
            </a:r>
            <a:endParaRPr sz="2400" dirty="0">
              <a:solidFill>
                <a:srgbClr val="434343"/>
              </a:solidFill>
            </a:endParaRPr>
          </a:p>
          <a:p>
            <a:pPr marL="342900" lvl="0" algn="l" rtl="0">
              <a:spcBef>
                <a:spcPts val="1200"/>
              </a:spcBef>
              <a:spcAft>
                <a:spcPts val="0"/>
              </a:spcAft>
            </a:pPr>
            <a:r>
              <a:rPr lang="cs" sz="2400" dirty="0">
                <a:solidFill>
                  <a:srgbClr val="434343"/>
                </a:solidFill>
              </a:rPr>
              <a:t>oficiální přidělení názvu CB</a:t>
            </a:r>
            <a:endParaRPr sz="24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50" y="1952675"/>
            <a:ext cx="4077599" cy="305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l="9364" t="9360" r="18935" b="1994"/>
          <a:stretch/>
        </p:blipFill>
        <p:spPr>
          <a:xfrm>
            <a:off x="1124250" y="0"/>
            <a:ext cx="3081200" cy="17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176675" y="174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820" b="1"/>
              <a:t>ZŠ Cesta</a:t>
            </a:r>
            <a:endParaRPr sz="3820" b="1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0" y="896125"/>
            <a:ext cx="2928000" cy="42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1. 9. 2014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400"/>
              <a:t>- zahájení výuky </a:t>
            </a:r>
            <a:endParaRPr sz="24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626" y="380025"/>
            <a:ext cx="5976873" cy="219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2275" y="2644125"/>
            <a:ext cx="5301724" cy="209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9AFA-7A76-C5A7-9604-82DD89FA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" y="9996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Vzkaz</a:t>
            </a:r>
            <a:r>
              <a:rPr lang="en-US" dirty="0"/>
              <a:t> </a:t>
            </a:r>
            <a:r>
              <a:rPr lang="en-US" dirty="0" err="1"/>
              <a:t>paní</a:t>
            </a:r>
            <a:r>
              <a:rPr lang="en-US" dirty="0"/>
              <a:t> </a:t>
            </a:r>
            <a:r>
              <a:rPr lang="en-US" dirty="0" err="1"/>
              <a:t>Hojkové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89AA5-C8ED-98C7-FD68-DE68245E7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Natáčení rozhovoru – OneDrive (sharepoint.com)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3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https://mapio.net/pic/p-91098155/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https://mapsus.net/SK/obecny-urad-mokroluh-86818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https://mapio.net/pic/p-22000947/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>
                <a:solidFill>
                  <a:schemeClr val="hlink"/>
                </a:solidFill>
                <a:hlinkClick r:id="rId6"/>
              </a:rPr>
              <a:t>https://portal.cb.cz/sbory/pisek-elim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>
                <a:solidFill>
                  <a:schemeClr val="hlink"/>
                </a:solidFill>
                <a:hlinkClick r:id="rId7"/>
              </a:rPr>
              <a:t>https://zscesta.cz/o-skole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>
                <a:solidFill>
                  <a:schemeClr val="hlink"/>
                </a:solidFill>
                <a:hlinkClick r:id="rId8"/>
              </a:rPr>
              <a:t>https://www.zscesta.cz/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Soukromý archiv M. Hojkové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Předvádění na obrazovce (16:9)</PresentationFormat>
  <Slides>10</Slides>
  <Notes>8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Simple Light</vt:lpstr>
      <vt:lpstr>Magdalena Hojková</vt:lpstr>
      <vt:lpstr>Představení týmu</vt:lpstr>
      <vt:lpstr>Dětství</vt:lpstr>
      <vt:lpstr>Manželství</vt:lpstr>
      <vt:lpstr>Církev za minulého režimu</vt:lpstr>
      <vt:lpstr>Elim</vt:lpstr>
      <vt:lpstr>ZŠ Cesta</vt:lpstr>
      <vt:lpstr>Vzkaz paní Hojkové</vt:lpstr>
      <vt:lpstr>Zdroje: </vt:lpstr>
      <vt:lpstr>Děkujeme za pozornost.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Magdalena Hojková</dc:title>
  <cp:revision>54</cp:revision>
  <dcterms:modified xsi:type="dcterms:W3CDTF">2022-04-30T09:38:03Z</dcterms:modified>
</cp:coreProperties>
</file>