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8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D5CC"/>
    <a:srgbClr val="DCDDE2"/>
    <a:srgbClr val="D2D0CE"/>
    <a:srgbClr val="D6DAE3"/>
    <a:srgbClr val="8070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84" y="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1EF7-806E-4EC3-B4EB-42961A3EDA3F}" type="datetimeFigureOut">
              <a:rPr lang="cs-CZ" smtClean="0"/>
              <a:pPr/>
              <a:t>22.3.2016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7523-A398-4E7B-9BB5-8EA3DFAEC9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851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1EF7-806E-4EC3-B4EB-42961A3EDA3F}" type="datetimeFigureOut">
              <a:rPr lang="cs-CZ" smtClean="0"/>
              <a:pPr/>
              <a:t>22.3.2016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7523-A398-4E7B-9BB5-8EA3DFAEC9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9356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1EF7-806E-4EC3-B4EB-42961A3EDA3F}" type="datetimeFigureOut">
              <a:rPr lang="cs-CZ" smtClean="0"/>
              <a:pPr/>
              <a:t>22.3.2016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7523-A398-4E7B-9BB5-8EA3DFAEC9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8153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1EF7-806E-4EC3-B4EB-42961A3EDA3F}" type="datetimeFigureOut">
              <a:rPr lang="cs-CZ" smtClean="0"/>
              <a:pPr/>
              <a:t>22.3.2016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7523-A398-4E7B-9BB5-8EA3DFAEC9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2593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1EF7-806E-4EC3-B4EB-42961A3EDA3F}" type="datetimeFigureOut">
              <a:rPr lang="cs-CZ" smtClean="0"/>
              <a:pPr/>
              <a:t>22.3.2016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7523-A398-4E7B-9BB5-8EA3DFAEC9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9073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1EF7-806E-4EC3-B4EB-42961A3EDA3F}" type="datetimeFigureOut">
              <a:rPr lang="cs-CZ" smtClean="0"/>
              <a:pPr/>
              <a:t>22.3.2016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7523-A398-4E7B-9BB5-8EA3DFAEC9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6606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1EF7-806E-4EC3-B4EB-42961A3EDA3F}" type="datetimeFigureOut">
              <a:rPr lang="cs-CZ" smtClean="0"/>
              <a:pPr/>
              <a:t>22.3.2016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7523-A398-4E7B-9BB5-8EA3DFAEC9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6183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1EF7-806E-4EC3-B4EB-42961A3EDA3F}" type="datetimeFigureOut">
              <a:rPr lang="cs-CZ" smtClean="0"/>
              <a:pPr/>
              <a:t>22.3.2016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7523-A398-4E7B-9BB5-8EA3DFAEC9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314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1EF7-806E-4EC3-B4EB-42961A3EDA3F}" type="datetimeFigureOut">
              <a:rPr lang="cs-CZ" smtClean="0"/>
              <a:pPr/>
              <a:t>22.3.2016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7523-A398-4E7B-9BB5-8EA3DFAEC9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6627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1EF7-806E-4EC3-B4EB-42961A3EDA3F}" type="datetimeFigureOut">
              <a:rPr lang="cs-CZ" smtClean="0"/>
              <a:pPr/>
              <a:t>22.3.2016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7523-A398-4E7B-9BB5-8EA3DFAEC9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0533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1EF7-806E-4EC3-B4EB-42961A3EDA3F}" type="datetimeFigureOut">
              <a:rPr lang="cs-CZ" smtClean="0"/>
              <a:pPr/>
              <a:t>22.3.2016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7523-A398-4E7B-9BB5-8EA3DFAEC9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9598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1EF7-806E-4EC3-B4EB-42961A3EDA3F}" type="datetimeFigureOut">
              <a:rPr lang="cs-CZ" smtClean="0"/>
              <a:pPr/>
              <a:t>22.3.2016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7523-A398-4E7B-9BB5-8EA3DFAEC9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602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1EF7-806E-4EC3-B4EB-42961A3EDA3F}" type="datetimeFigureOut">
              <a:rPr lang="cs-CZ" smtClean="0"/>
              <a:pPr/>
              <a:t>22.3.2016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7523-A398-4E7B-9BB5-8EA3DFAEC9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3623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1EF7-806E-4EC3-B4EB-42961A3EDA3F}" type="datetimeFigureOut">
              <a:rPr lang="cs-CZ" smtClean="0"/>
              <a:pPr/>
              <a:t>22.3.2016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7523-A398-4E7B-9BB5-8EA3DFAEC9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849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1EF7-806E-4EC3-B4EB-42961A3EDA3F}" type="datetimeFigureOut">
              <a:rPr lang="cs-CZ" smtClean="0"/>
              <a:pPr/>
              <a:t>22.3.2016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7523-A398-4E7B-9BB5-8EA3DFAEC9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4482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1EF7-806E-4EC3-B4EB-42961A3EDA3F}" type="datetimeFigureOut">
              <a:rPr lang="cs-CZ" smtClean="0"/>
              <a:pPr/>
              <a:t>22.3.2016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7523-A398-4E7B-9BB5-8EA3DFAEC9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1403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014B1EF7-806E-4EC3-B4EB-42961A3EDA3F}" type="datetimeFigureOut">
              <a:rPr lang="cs-CZ" smtClean="0"/>
              <a:pPr/>
              <a:t>22.3.2016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9BD47523-A398-4E7B-9BB5-8EA3DFAEC9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1872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014B1EF7-806E-4EC3-B4EB-42961A3EDA3F}" type="datetimeFigureOut">
              <a:rPr lang="cs-CZ" smtClean="0"/>
              <a:pPr/>
              <a:t>22.3.2016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9BD47523-A398-4E7B-9BB5-8EA3DFAEC9A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32653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128712"/>
            <a:ext cx="4343400" cy="4600575"/>
          </a:xfrm>
          <a:solidFill>
            <a:schemeClr val="tx1">
              <a:alpha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anchor="ctr"/>
          <a:lstStyle/>
          <a:p>
            <a:pPr algn="l"/>
            <a:r>
              <a:rPr lang="cs-CZ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cs-CZ" b="1" cap="none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Příběhy</a:t>
            </a:r>
            <a:br>
              <a:rPr lang="cs-CZ" b="1" cap="none" dirty="0" smtClean="0">
                <a:ln>
                  <a:noFill/>
                </a:ln>
                <a:solidFill>
                  <a:schemeClr val="bg1"/>
                </a:solidFill>
                <a:effectLst/>
              </a:rPr>
            </a:br>
            <a:r>
              <a:rPr lang="cs-CZ" b="1" cap="none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	našich</a:t>
            </a:r>
            <a:br>
              <a:rPr lang="cs-CZ" b="1" cap="none" dirty="0" smtClean="0">
                <a:ln>
                  <a:noFill/>
                </a:ln>
                <a:solidFill>
                  <a:schemeClr val="bg1"/>
                </a:solidFill>
                <a:effectLst/>
              </a:rPr>
            </a:br>
            <a:r>
              <a:rPr lang="cs-CZ" b="1" cap="none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	sousedů</a:t>
            </a:r>
            <a:endParaRPr lang="cs-CZ" b="1" cap="none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343400" y="1128712"/>
            <a:ext cx="7848600" cy="4600575"/>
          </a:xfrm>
          <a:solidFill>
            <a:schemeClr val="bg2">
              <a:lumMod val="75000"/>
              <a:lumOff val="25000"/>
              <a:alpha val="8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lIns="360000" rIns="360000" anchor="ctr">
            <a:noAutofit/>
          </a:bodyPr>
          <a:lstStyle/>
          <a:p>
            <a:r>
              <a:rPr lang="cs-CZ" sz="3200" b="1" cap="none" dirty="0" smtClean="0">
                <a:solidFill>
                  <a:schemeClr val="tx1"/>
                </a:solidFill>
                <a:effectLst/>
              </a:rPr>
              <a:t>NÁVRAT DO VLASTI</a:t>
            </a:r>
          </a:p>
          <a:p>
            <a:r>
              <a:rPr lang="cs-CZ" sz="2800" b="1" cap="none" dirty="0" smtClean="0">
                <a:solidFill>
                  <a:schemeClr val="tx1"/>
                </a:solidFill>
                <a:effectLst/>
              </a:rPr>
              <a:t>Příběh </a:t>
            </a:r>
            <a:r>
              <a:rPr lang="cs-CZ" sz="2800" b="1" cap="none" dirty="0" smtClean="0">
                <a:solidFill>
                  <a:schemeClr val="tx1"/>
                </a:solidFill>
                <a:effectLst/>
              </a:rPr>
              <a:t>pana Františka </a:t>
            </a:r>
            <a:r>
              <a:rPr lang="cs-CZ" sz="2800" b="1" cap="none" dirty="0">
                <a:solidFill>
                  <a:schemeClr val="tx1"/>
                </a:solidFill>
                <a:effectLst/>
              </a:rPr>
              <a:t>B</a:t>
            </a:r>
            <a:r>
              <a:rPr lang="cs-CZ" sz="2800" b="1" cap="none" dirty="0" smtClean="0">
                <a:solidFill>
                  <a:schemeClr val="tx1"/>
                </a:solidFill>
                <a:effectLst/>
              </a:rPr>
              <a:t>eneše</a:t>
            </a:r>
          </a:p>
          <a:p>
            <a:pPr algn="l"/>
            <a:endParaRPr lang="cs-CZ" sz="2000" b="1" cap="none" dirty="0" smtClean="0">
              <a:solidFill>
                <a:schemeClr val="accent1">
                  <a:lumMod val="40000"/>
                  <a:lumOff val="60000"/>
                </a:schemeClr>
              </a:solidFill>
              <a:effectLst/>
            </a:endParaRPr>
          </a:p>
          <a:p>
            <a:r>
              <a:rPr lang="cs-CZ" sz="2000" b="1" cap="none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/>
              </a:rPr>
              <a:t>Zpracovaly </a:t>
            </a:r>
            <a:r>
              <a:rPr lang="cs-CZ" sz="2000" b="1" cap="none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/>
              </a:rPr>
              <a:t>žákyně 8. ročníku </a:t>
            </a:r>
            <a:r>
              <a:rPr lang="cs-CZ" sz="2000" b="1" cap="none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/>
              </a:rPr>
              <a:t>ze</a:t>
            </a:r>
            <a:r>
              <a:rPr lang="cs-CZ" sz="2000" b="1" cap="none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/>
              </a:rPr>
              <a:t>	Základní školy Mutěnická 23 v Brně …</a:t>
            </a:r>
            <a:endParaRPr lang="cs-CZ" sz="2000" b="1" cap="none" dirty="0">
              <a:solidFill>
                <a:schemeClr val="accent1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0601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" y="959222"/>
            <a:ext cx="4198616" cy="493955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cap="none" dirty="0" smtClean="0">
                <a:solidFill>
                  <a:schemeClr val="bg2"/>
                </a:solidFill>
                <a:effectLst/>
              </a:rPr>
              <a:t>Narukování na vojnu</a:t>
            </a: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10824844" y="959222"/>
            <a:ext cx="1367156" cy="4939552"/>
          </a:xfrm>
          <a:prstGeom prst="rect">
            <a:avLst/>
          </a:prstGeom>
          <a:solidFill>
            <a:schemeClr val="bg2">
              <a:lumMod val="75000"/>
              <a:lumOff val="25000"/>
              <a:alpha val="8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800" cap="none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198614" y="5895472"/>
            <a:ext cx="6626230" cy="369332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wrap="square" lIns="432000" rIns="432000" rtlCol="0" anchor="ctr" anchorCtr="0">
            <a:no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Na fotografii s armádním sborem </a:t>
            </a:r>
            <a:r>
              <a:rPr lang="cs-CZ" sz="1400" b="1" dirty="0" smtClean="0">
                <a:solidFill>
                  <a:schemeClr val="bg1"/>
                </a:solidFill>
              </a:rPr>
              <a:t>(19. června 1944)</a:t>
            </a:r>
            <a:endParaRPr lang="cs-CZ" sz="1400" b="1" dirty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613" y="970572"/>
            <a:ext cx="6626230" cy="4924900"/>
          </a:xfrm>
          <a:prstGeom prst="rect">
            <a:avLst/>
          </a:prstGeom>
        </p:spPr>
      </p:pic>
      <p:sp>
        <p:nvSpPr>
          <p:cNvPr id="8" name="Podnadpis 2"/>
          <p:cNvSpPr txBox="1">
            <a:spLocks/>
          </p:cNvSpPr>
          <p:nvPr/>
        </p:nvSpPr>
        <p:spPr>
          <a:xfrm>
            <a:off x="4198614" y="959221"/>
            <a:ext cx="6626229" cy="4936251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800" cap="none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3" name="Ovál 2"/>
          <p:cNvSpPr/>
          <p:nvPr/>
        </p:nvSpPr>
        <p:spPr>
          <a:xfrm>
            <a:off x="8950037" y="2119744"/>
            <a:ext cx="734291" cy="734291"/>
          </a:xfrm>
          <a:prstGeom prst="ellipse">
            <a:avLst/>
          </a:prstGeom>
          <a:noFill/>
          <a:ln w="34925" cmpd="sng">
            <a:solidFill>
              <a:schemeClr val="tx1">
                <a:lumMod val="95000"/>
                <a:alpha val="67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Čárový bublinový popisek 2 (se zvýrazněním) 5"/>
          <p:cNvSpPr/>
          <p:nvPr/>
        </p:nvSpPr>
        <p:spPr>
          <a:xfrm flipH="1">
            <a:off x="6553199" y="390646"/>
            <a:ext cx="1885591" cy="366030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65624"/>
              <a:gd name="adj6" fmla="val -41486"/>
            </a:avLst>
          </a:prstGeom>
          <a:solidFill>
            <a:schemeClr val="tx1">
              <a:lumMod val="95000"/>
              <a:alpha val="67000"/>
            </a:schemeClr>
          </a:solidFill>
          <a:ln w="34925">
            <a:solidFill>
              <a:schemeClr val="tx1">
                <a:lumMod val="9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i="1" dirty="0" smtClean="0">
                <a:solidFill>
                  <a:srgbClr val="807067"/>
                </a:solidFill>
              </a:rPr>
              <a:t>Pan František Beneš</a:t>
            </a:r>
            <a:endParaRPr lang="cs-CZ" sz="1400" b="1" i="1" dirty="0">
              <a:solidFill>
                <a:srgbClr val="807067"/>
              </a:solidFill>
            </a:endParaRPr>
          </a:p>
        </p:txBody>
      </p:sp>
      <p:sp>
        <p:nvSpPr>
          <p:cNvPr id="11" name="Čtyřstranná šipka 10"/>
          <p:cNvSpPr/>
          <p:nvPr/>
        </p:nvSpPr>
        <p:spPr>
          <a:xfrm rot="2700000">
            <a:off x="11127421" y="4975657"/>
            <a:ext cx="762000" cy="762000"/>
          </a:xfrm>
          <a:prstGeom prst="quadArrow">
            <a:avLst/>
          </a:prstGeom>
          <a:solidFill>
            <a:schemeClr val="tx1">
              <a:lumMod val="95000"/>
              <a:alpha val="67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377" y="0"/>
            <a:ext cx="9769228" cy="6858000"/>
          </a:xfrm>
          <a:prstGeom prst="rect">
            <a:avLst/>
          </a:prstGeom>
          <a:gradFill flip="none" rotWithShape="1">
            <a:gsLst>
              <a:gs pos="0">
                <a:srgbClr val="DCDDE2"/>
              </a:gs>
              <a:gs pos="100000">
                <a:srgbClr val="D7D5CC"/>
              </a:gs>
            </a:gsLst>
            <a:lin ang="10800000" scaled="0"/>
            <a:tileRect/>
          </a:gradFill>
          <a:ln>
            <a:solidFill>
              <a:schemeClr val="bg1">
                <a:lumMod val="85000"/>
                <a:lumOff val="15000"/>
              </a:schemeClr>
            </a:solidFill>
          </a:ln>
          <a:effectLst>
            <a:softEdge rad="0"/>
          </a:effectLst>
        </p:spPr>
      </p:pic>
      <p:sp>
        <p:nvSpPr>
          <p:cNvPr id="14" name="Násobení 13"/>
          <p:cNvSpPr/>
          <p:nvPr/>
        </p:nvSpPr>
        <p:spPr>
          <a:xfrm>
            <a:off x="10058400" y="124691"/>
            <a:ext cx="631985" cy="631985"/>
          </a:xfrm>
          <a:prstGeom prst="mathMultiply">
            <a:avLst/>
          </a:prstGeom>
          <a:solidFill>
            <a:schemeClr val="tx1">
              <a:lumMod val="85000"/>
            </a:schemeClr>
          </a:solidFill>
          <a:ln w="9525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56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2"/>
          <p:cNvSpPr txBox="1">
            <a:spLocks/>
          </p:cNvSpPr>
          <p:nvPr/>
        </p:nvSpPr>
        <p:spPr>
          <a:xfrm>
            <a:off x="7980218" y="959221"/>
            <a:ext cx="4211781" cy="4939553"/>
          </a:xfrm>
          <a:prstGeom prst="rect">
            <a:avLst/>
          </a:prstGeom>
          <a:solidFill>
            <a:schemeClr val="bg2">
              <a:lumMod val="75000"/>
              <a:lumOff val="25000"/>
              <a:alpha val="8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Obrovské </a:t>
            </a:r>
            <a:r>
              <a:rPr lang="cs-CZ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vlastenecké cítění volyňských Čechů dokresluje </a:t>
            </a:r>
            <a:r>
              <a:rPr lang="cs-CZ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poměr narukovaných vojáků, </a:t>
            </a:r>
            <a:r>
              <a:rPr lang="cs-CZ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celkově totiž </a:t>
            </a:r>
            <a:r>
              <a:rPr lang="cs-CZ" b="1" dirty="0">
                <a:solidFill>
                  <a:schemeClr val="tx1">
                    <a:lumMod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narukovalo 26,3% všech volyňských Čechů</a:t>
            </a:r>
            <a:r>
              <a:rPr lang="cs-CZ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, což je největší </a:t>
            </a:r>
            <a:r>
              <a:rPr lang="cs-CZ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procentuální počet </a:t>
            </a:r>
            <a:r>
              <a:rPr lang="cs-CZ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bojujících vojáků národnostní menšiny </a:t>
            </a:r>
            <a:r>
              <a:rPr lang="cs-CZ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nebo národa </a:t>
            </a:r>
            <a:r>
              <a:rPr lang="cs-CZ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ve druhé světové </a:t>
            </a:r>
            <a:r>
              <a:rPr lang="cs-CZ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válce.</a:t>
            </a:r>
            <a:endParaRPr lang="cs-CZ" sz="2800" b="1" cap="none" dirty="0" smtClean="0"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80217" y="5534025"/>
            <a:ext cx="4211783" cy="364748"/>
          </a:xfrm>
          <a:prstGeom prst="rect">
            <a:avLst/>
          </a:prstGeom>
          <a:solidFill>
            <a:schemeClr val="tx1">
              <a:alpha val="75000"/>
            </a:schemeClr>
          </a:solidFill>
          <a:ln w="9525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tIns="360000" rIns="432000" bIns="360000" rtlCol="0" anchor="ctr" anchorCtr="0"/>
          <a:lstStyle/>
          <a:p>
            <a:r>
              <a:rPr lang="cs-CZ" sz="1400" b="1" dirty="0" smtClean="0">
                <a:solidFill>
                  <a:schemeClr val="bg2"/>
                </a:solidFill>
              </a:rPr>
              <a:t>Uniforma pana Františka Beneše</a:t>
            </a:r>
            <a:endParaRPr lang="cs-CZ" sz="1400" b="1" dirty="0">
              <a:solidFill>
                <a:schemeClr val="bg2"/>
              </a:solidFill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1" y="959221"/>
            <a:ext cx="4198616" cy="493955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cap="none" dirty="0" smtClean="0">
                <a:solidFill>
                  <a:schemeClr val="bg2"/>
                </a:solidFill>
                <a:effectLst/>
              </a:rPr>
              <a:t>Narukování na vojnu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611" y="975781"/>
            <a:ext cx="3781607" cy="4922993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99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" y="959222"/>
            <a:ext cx="4198616" cy="493955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cap="none" dirty="0" smtClean="0">
                <a:solidFill>
                  <a:schemeClr val="bg2"/>
                </a:solidFill>
                <a:effectLst/>
              </a:rPr>
              <a:t>Společná 				fotografie</a:t>
            </a: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10780278" y="959222"/>
            <a:ext cx="1411721" cy="4939552"/>
          </a:xfrm>
          <a:prstGeom prst="rect">
            <a:avLst/>
          </a:prstGeom>
          <a:solidFill>
            <a:schemeClr val="bg2">
              <a:lumMod val="75000"/>
              <a:lumOff val="25000"/>
              <a:alpha val="8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800" cap="none" dirty="0" smtClean="0">
              <a:solidFill>
                <a:schemeClr val="tx1"/>
              </a:solidFill>
              <a:effectLst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611" y="959222"/>
            <a:ext cx="6581667" cy="4936250"/>
          </a:xfrm>
          <a:prstGeom prst="rect">
            <a:avLst/>
          </a:prstGeom>
        </p:spPr>
      </p:pic>
      <p:sp>
        <p:nvSpPr>
          <p:cNvPr id="8" name="Podnadpis 2"/>
          <p:cNvSpPr txBox="1">
            <a:spLocks/>
          </p:cNvSpPr>
          <p:nvPr/>
        </p:nvSpPr>
        <p:spPr>
          <a:xfrm>
            <a:off x="4198611" y="959221"/>
            <a:ext cx="6581667" cy="4936251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800" cap="none" dirty="0" smtClean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80430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" y="959222"/>
            <a:ext cx="4198616" cy="49255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cap="none" dirty="0" smtClean="0">
                <a:solidFill>
                  <a:schemeClr val="bg2"/>
                </a:solidFill>
                <a:effectLst/>
              </a:rPr>
              <a:t>Při práci na projektu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8617" y="959221"/>
            <a:ext cx="7993383" cy="4936251"/>
          </a:xfrm>
          <a:prstGeom prst="rect">
            <a:avLst/>
          </a:prstGeom>
        </p:spPr>
      </p:pic>
      <p:sp>
        <p:nvSpPr>
          <p:cNvPr id="8" name="Podnadpis 2"/>
          <p:cNvSpPr txBox="1">
            <a:spLocks/>
          </p:cNvSpPr>
          <p:nvPr/>
        </p:nvSpPr>
        <p:spPr>
          <a:xfrm>
            <a:off x="4198619" y="966661"/>
            <a:ext cx="7993381" cy="492162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800" cap="none" dirty="0" smtClean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3860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" y="959222"/>
            <a:ext cx="4198616" cy="49255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cap="none" dirty="0" smtClean="0">
                <a:solidFill>
                  <a:schemeClr val="bg2"/>
                </a:solidFill>
                <a:effectLst/>
              </a:rPr>
              <a:t>Při práci na projektu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8618" y="959222"/>
            <a:ext cx="7993382" cy="4936251"/>
          </a:xfrm>
          <a:prstGeom prst="rect">
            <a:avLst/>
          </a:prstGeom>
        </p:spPr>
      </p:pic>
      <p:sp>
        <p:nvSpPr>
          <p:cNvPr id="8" name="Podnadpis 2"/>
          <p:cNvSpPr txBox="1">
            <a:spLocks/>
          </p:cNvSpPr>
          <p:nvPr/>
        </p:nvSpPr>
        <p:spPr>
          <a:xfrm>
            <a:off x="4198619" y="963165"/>
            <a:ext cx="7993381" cy="492162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800" cap="none" dirty="0" smtClean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1991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" y="959222"/>
            <a:ext cx="4198616" cy="49255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cap="none" dirty="0" smtClean="0">
                <a:solidFill>
                  <a:schemeClr val="bg2"/>
                </a:solidFill>
                <a:effectLst/>
              </a:rPr>
              <a:t>Při práci na projektu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8617" y="959222"/>
            <a:ext cx="7993383" cy="4929515"/>
          </a:xfrm>
          <a:prstGeom prst="rect">
            <a:avLst/>
          </a:prstGeom>
        </p:spPr>
      </p:pic>
      <p:sp>
        <p:nvSpPr>
          <p:cNvPr id="8" name="Podnadpis 2"/>
          <p:cNvSpPr txBox="1">
            <a:spLocks/>
          </p:cNvSpPr>
          <p:nvPr/>
        </p:nvSpPr>
        <p:spPr>
          <a:xfrm>
            <a:off x="4198617" y="963165"/>
            <a:ext cx="7993381" cy="492162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800" cap="none" dirty="0" smtClean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2487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" y="959222"/>
            <a:ext cx="4198616" cy="49255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cap="none" dirty="0" smtClean="0">
                <a:solidFill>
                  <a:schemeClr val="bg2"/>
                </a:solidFill>
                <a:effectLst/>
              </a:rPr>
              <a:t>Při práci na projektu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8617" y="959222"/>
            <a:ext cx="7993385" cy="4938812"/>
          </a:xfrm>
          <a:prstGeom prst="rect">
            <a:avLst/>
          </a:prstGeom>
        </p:spPr>
      </p:pic>
      <p:sp>
        <p:nvSpPr>
          <p:cNvPr id="8" name="Podnadpis 2"/>
          <p:cNvSpPr txBox="1">
            <a:spLocks/>
          </p:cNvSpPr>
          <p:nvPr/>
        </p:nvSpPr>
        <p:spPr>
          <a:xfrm>
            <a:off x="4198617" y="963165"/>
            <a:ext cx="7993381" cy="492162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800" cap="none" dirty="0" smtClean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5251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" y="959222"/>
            <a:ext cx="4198616" cy="49255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cap="none" dirty="0" smtClean="0">
                <a:solidFill>
                  <a:schemeClr val="bg2"/>
                </a:solidFill>
                <a:effectLst/>
              </a:rPr>
              <a:t>Při práci na projektu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8617" y="963165"/>
            <a:ext cx="7989210" cy="4921626"/>
          </a:xfrm>
          <a:prstGeom prst="rect">
            <a:avLst/>
          </a:prstGeom>
        </p:spPr>
      </p:pic>
      <p:sp>
        <p:nvSpPr>
          <p:cNvPr id="8" name="Podnadpis 2"/>
          <p:cNvSpPr txBox="1">
            <a:spLocks/>
          </p:cNvSpPr>
          <p:nvPr/>
        </p:nvSpPr>
        <p:spPr>
          <a:xfrm>
            <a:off x="4194446" y="963165"/>
            <a:ext cx="7993381" cy="492162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800" cap="none" dirty="0" smtClean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8964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0" y="959223"/>
            <a:ext cx="4208323" cy="492097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cap="none" dirty="0" smtClean="0">
                <a:solidFill>
                  <a:schemeClr val="bg2"/>
                </a:solidFill>
                <a:effectLst/>
              </a:rPr>
              <a:t>Při práci na projektu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8324" y="962062"/>
            <a:ext cx="7979081" cy="4922729"/>
          </a:xfrm>
          <a:prstGeom prst="rect">
            <a:avLst/>
          </a:prstGeom>
        </p:spPr>
      </p:pic>
      <p:sp>
        <p:nvSpPr>
          <p:cNvPr id="8" name="Podnadpis 2"/>
          <p:cNvSpPr txBox="1">
            <a:spLocks/>
          </p:cNvSpPr>
          <p:nvPr/>
        </p:nvSpPr>
        <p:spPr>
          <a:xfrm>
            <a:off x="4203212" y="958570"/>
            <a:ext cx="7993381" cy="492162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800" cap="none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199136" y="5880196"/>
            <a:ext cx="7988269" cy="977804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wrap="square" lIns="432000" rIns="432000" rtlCol="0" anchor="ctr" anchorCtr="0">
            <a:no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Gábina, Sabina, Lucka, Katka Š., Katka J. a pan Beneš</a:t>
            </a:r>
            <a:endParaRPr lang="cs-CZ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6753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" y="959222"/>
            <a:ext cx="4198616" cy="493955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cap="none" dirty="0" smtClean="0">
                <a:solidFill>
                  <a:schemeClr val="bg2"/>
                </a:solidFill>
                <a:effectLst/>
              </a:rPr>
              <a:t>Děkujeme …</a:t>
            </a: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11368150" y="959222"/>
            <a:ext cx="823849" cy="4939552"/>
          </a:xfrm>
          <a:prstGeom prst="rect">
            <a:avLst/>
          </a:prstGeom>
          <a:solidFill>
            <a:schemeClr val="bg2">
              <a:lumMod val="75000"/>
              <a:lumOff val="25000"/>
              <a:alpha val="8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800" cap="none" dirty="0" smtClean="0">
              <a:solidFill>
                <a:schemeClr val="tx1"/>
              </a:solidFill>
              <a:effectLst/>
            </a:endParaRPr>
          </a:p>
        </p:txBody>
      </p:sp>
      <p:pic>
        <p:nvPicPr>
          <p:cNvPr id="11" name="Picture 2" descr="Dukla, památní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98616" y="961012"/>
            <a:ext cx="7169536" cy="492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dnadpis 2"/>
          <p:cNvSpPr txBox="1">
            <a:spLocks/>
          </p:cNvSpPr>
          <p:nvPr/>
        </p:nvSpPr>
        <p:spPr>
          <a:xfrm>
            <a:off x="4198615" y="959222"/>
            <a:ext cx="7169535" cy="4936251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800" cap="none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191889" y="5885710"/>
            <a:ext cx="7169535" cy="41058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wrap="square" lIns="432000" rIns="432000" rtlCol="0" anchor="ctr" anchorCtr="0">
            <a:no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Památník vojákům bojujícím v Dukelském průsmyku</a:t>
            </a:r>
            <a:endParaRPr lang="cs-CZ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48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0" y="1128712"/>
            <a:ext cx="4343400" cy="460057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cs-CZ" cap="none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… jmenovitě</a:t>
            </a:r>
            <a:endParaRPr lang="cs-CZ" cap="none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4343400" y="1128712"/>
            <a:ext cx="7848600" cy="4600575"/>
          </a:xfrm>
          <a:prstGeom prst="rect">
            <a:avLst/>
          </a:prstGeom>
          <a:solidFill>
            <a:schemeClr val="bg2">
              <a:lumMod val="75000"/>
              <a:lumOff val="25000"/>
              <a:alpha val="8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360000" tIns="45720" rIns="36000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cap="none" dirty="0">
                <a:solidFill>
                  <a:schemeClr val="tx1"/>
                </a:solidFill>
                <a:effectLst/>
              </a:rPr>
              <a:t>Kateřina </a:t>
            </a:r>
            <a:r>
              <a:rPr lang="cs-CZ" sz="3200" b="1" cap="none" dirty="0" err="1">
                <a:solidFill>
                  <a:schemeClr val="tx1"/>
                </a:solidFill>
                <a:effectLst/>
              </a:rPr>
              <a:t>Jouklová</a:t>
            </a:r>
            <a:endParaRPr lang="cs-CZ" sz="3200" b="1" cap="none" dirty="0">
              <a:solidFill>
                <a:schemeClr val="accent1">
                  <a:lumMod val="40000"/>
                  <a:lumOff val="60000"/>
                </a:schemeClr>
              </a:solidFill>
              <a:effectLst/>
            </a:endParaRPr>
          </a:p>
          <a:p>
            <a:pPr marL="0" indent="0">
              <a:buNone/>
            </a:pPr>
            <a:r>
              <a:rPr lang="cs-CZ" sz="3200" cap="none" dirty="0" smtClean="0">
                <a:solidFill>
                  <a:schemeClr val="tx1"/>
                </a:solidFill>
                <a:effectLst/>
              </a:rPr>
              <a:t>Sabina </a:t>
            </a:r>
            <a:r>
              <a:rPr lang="cs-CZ" sz="3200" b="1" cap="none" dirty="0" err="1">
                <a:solidFill>
                  <a:schemeClr val="tx1"/>
                </a:solidFill>
                <a:effectLst/>
              </a:rPr>
              <a:t>Levíčková</a:t>
            </a:r>
            <a:endParaRPr lang="cs-CZ" sz="3200" b="1" cap="none" dirty="0"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r>
              <a:rPr lang="cs-CZ" sz="3200" cap="none" dirty="0">
                <a:solidFill>
                  <a:schemeClr val="tx1"/>
                </a:solidFill>
                <a:effectLst/>
              </a:rPr>
              <a:t>Gábina </a:t>
            </a:r>
            <a:r>
              <a:rPr lang="cs-CZ" sz="3200" b="1" cap="none" dirty="0">
                <a:solidFill>
                  <a:schemeClr val="tx1"/>
                </a:solidFill>
                <a:effectLst/>
              </a:rPr>
              <a:t>Šedivá</a:t>
            </a:r>
          </a:p>
          <a:p>
            <a:pPr marL="0" indent="0">
              <a:buNone/>
            </a:pPr>
            <a:r>
              <a:rPr lang="cs-CZ" sz="3200" cap="none" dirty="0" smtClean="0">
                <a:solidFill>
                  <a:schemeClr val="tx1"/>
                </a:solidFill>
                <a:effectLst/>
              </a:rPr>
              <a:t>Kateřina </a:t>
            </a:r>
            <a:r>
              <a:rPr lang="cs-CZ" sz="3200" b="1" cap="none" dirty="0">
                <a:solidFill>
                  <a:schemeClr val="tx1"/>
                </a:solidFill>
                <a:effectLst/>
              </a:rPr>
              <a:t>Šumberová</a:t>
            </a:r>
          </a:p>
          <a:p>
            <a:pPr marL="0" indent="0">
              <a:buNone/>
            </a:pPr>
            <a:r>
              <a:rPr lang="cs-CZ" sz="3200" cap="none" dirty="0" smtClean="0">
                <a:solidFill>
                  <a:schemeClr val="tx1"/>
                </a:solidFill>
                <a:effectLst/>
              </a:rPr>
              <a:t>Lucie </a:t>
            </a:r>
            <a:r>
              <a:rPr lang="cs-CZ" sz="3200" b="1" cap="none" dirty="0" err="1" smtClean="0">
                <a:solidFill>
                  <a:schemeClr val="tx1"/>
                </a:solidFill>
                <a:effectLst/>
              </a:rPr>
              <a:t>Zábojniková</a:t>
            </a:r>
            <a:endParaRPr lang="cs-CZ" sz="3200" b="1" cap="none" dirty="0" smtClean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6909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0" y="959222"/>
            <a:ext cx="4198619" cy="493955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cs-CZ" b="1" cap="none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4198619" y="959222"/>
            <a:ext cx="7993381" cy="4939552"/>
          </a:xfrm>
          <a:prstGeom prst="rect">
            <a:avLst/>
          </a:prstGeom>
          <a:solidFill>
            <a:schemeClr val="bg2">
              <a:lumMod val="75000"/>
              <a:lumOff val="25000"/>
              <a:alpha val="8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>
                <a:effectLst/>
              </a:rPr>
              <a:t>Volyňští Češi </a:t>
            </a:r>
            <a:endParaRPr lang="cs-CZ" sz="3200" b="1" dirty="0" smtClean="0">
              <a:effectLst/>
            </a:endParaRPr>
          </a:p>
          <a:p>
            <a:pPr marL="0" indent="0" algn="just">
              <a:buNone/>
            </a:pPr>
            <a:r>
              <a:rPr lang="cs-CZ" b="1" dirty="0" smtClean="0">
                <a:effectLst/>
              </a:rPr>
              <a:t>…jsou </a:t>
            </a:r>
            <a:r>
              <a:rPr lang="cs-CZ" b="1" dirty="0">
                <a:effectLst/>
              </a:rPr>
              <a:t>etničtí Češi či jejich potomci usazení od druhé poloviny 19. století ve Volyni. </a:t>
            </a:r>
            <a:endParaRPr lang="cs-CZ" b="1" dirty="0" smtClean="0">
              <a:effectLst/>
            </a:endParaRPr>
          </a:p>
          <a:p>
            <a:pPr marL="0" indent="0" algn="just">
              <a:buNone/>
            </a:pPr>
            <a:r>
              <a:rPr lang="cs-CZ" b="1" dirty="0" smtClean="0">
                <a:effectLst/>
              </a:rPr>
              <a:t>V </a:t>
            </a:r>
            <a:r>
              <a:rPr lang="cs-CZ" b="1" dirty="0">
                <a:effectLst/>
              </a:rPr>
              <a:t>letech 1868 až 1880 odešlo z Rakouska-Uherska do carského Ruska téměř 16 tisíc Čechů.</a:t>
            </a:r>
            <a:endParaRPr lang="cs-CZ" b="1" cap="none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198619" y="5898774"/>
            <a:ext cx="7331394" cy="369332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cs-CZ" sz="1400" i="1">
                <a:solidFill>
                  <a:schemeClr val="bg1"/>
                </a:solidFill>
              </a:rPr>
              <a:t>https://cs.wikipedia.org/wiki/Voly%C5%88%C5%A1t%C3%AD_%C4%8Ce%C5%A1i</a:t>
            </a:r>
            <a:endParaRPr lang="cs-CZ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5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0" y="1128712"/>
            <a:ext cx="4343400" cy="460057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cs-CZ" b="1" cap="none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… jmenovitě</a:t>
            </a:r>
            <a:endParaRPr lang="cs-CZ" b="1" cap="none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9" y="959221"/>
            <a:ext cx="6586071" cy="4939553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9221"/>
            <a:ext cx="4343400" cy="4939553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sp>
        <p:nvSpPr>
          <p:cNvPr id="9" name="Podnadpis 2"/>
          <p:cNvSpPr txBox="1">
            <a:spLocks/>
          </p:cNvSpPr>
          <p:nvPr/>
        </p:nvSpPr>
        <p:spPr>
          <a:xfrm>
            <a:off x="10929470" y="959221"/>
            <a:ext cx="1262530" cy="4939553"/>
          </a:xfrm>
          <a:prstGeom prst="rect">
            <a:avLst/>
          </a:prstGeom>
          <a:solidFill>
            <a:schemeClr val="bg2">
              <a:lumMod val="75000"/>
              <a:lumOff val="25000"/>
              <a:alpha val="8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3200" b="1" cap="none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343399" y="5898774"/>
            <a:ext cx="6586071" cy="369332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wrap="square" lIns="432000" rIns="432000" rtlCol="0">
            <a:no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Po příjezdu do Cvrčovic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0" y="959222"/>
            <a:ext cx="4198619" cy="493955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cap="none" dirty="0">
                <a:ln>
                  <a:noFill/>
                </a:ln>
                <a:solidFill>
                  <a:schemeClr val="bg1"/>
                </a:solidFill>
                <a:effectLst/>
              </a:rPr>
              <a:t>Geografické určení </a:t>
            </a:r>
          </a:p>
          <a:p>
            <a:r>
              <a:rPr lang="cs-CZ" b="1" cap="none" dirty="0">
                <a:ln>
                  <a:noFill/>
                </a:ln>
                <a:solidFill>
                  <a:schemeClr val="bg1"/>
                </a:solidFill>
                <a:effectLst/>
              </a:rPr>
              <a:t>Volyňská oblast</a:t>
            </a: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4198619" y="959222"/>
            <a:ext cx="7993381" cy="4939552"/>
          </a:xfrm>
          <a:prstGeom prst="rect">
            <a:avLst/>
          </a:prstGeom>
          <a:solidFill>
            <a:schemeClr val="bg2">
              <a:lumMod val="75000"/>
              <a:lumOff val="25000"/>
              <a:alpha val="8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>
                <a:effectLst/>
              </a:rPr>
              <a:t>Volyňská </a:t>
            </a:r>
            <a:r>
              <a:rPr lang="cs-CZ" sz="3200" b="1" dirty="0" smtClean="0">
                <a:effectLst/>
              </a:rPr>
              <a:t>oblast</a:t>
            </a:r>
            <a:endParaRPr lang="cs-CZ" sz="3200" dirty="0" smtClean="0">
              <a:effectLst/>
            </a:endParaRPr>
          </a:p>
          <a:p>
            <a:pPr marL="0" indent="0">
              <a:buNone/>
            </a:pPr>
            <a:r>
              <a:rPr lang="cs-CZ" b="1" dirty="0" smtClean="0">
                <a:effectLst/>
              </a:rPr>
              <a:t>Leží v </a:t>
            </a:r>
            <a:r>
              <a:rPr lang="cs-CZ" b="1" dirty="0">
                <a:effectLst/>
              </a:rPr>
              <a:t>severozápadním cípu </a:t>
            </a:r>
            <a:r>
              <a:rPr lang="cs-CZ" b="1" dirty="0" smtClean="0">
                <a:effectLst/>
              </a:rPr>
              <a:t>Ukrajiny při </a:t>
            </a:r>
            <a:r>
              <a:rPr lang="cs-CZ" b="1" dirty="0">
                <a:effectLst/>
              </a:rPr>
              <a:t>hranicích s Polskem a Běloruskem. </a:t>
            </a:r>
            <a:r>
              <a:rPr lang="cs-CZ" b="1" dirty="0" smtClean="0">
                <a:effectLst/>
              </a:rPr>
              <a:t>Hlavním </a:t>
            </a:r>
            <a:r>
              <a:rPr lang="cs-CZ" b="1" dirty="0">
                <a:effectLst/>
              </a:rPr>
              <a:t>městem je </a:t>
            </a:r>
            <a:r>
              <a:rPr lang="cs-CZ" b="1" dirty="0" err="1">
                <a:effectLst/>
              </a:rPr>
              <a:t>Luck</a:t>
            </a:r>
            <a:r>
              <a:rPr lang="cs-CZ" b="1" dirty="0">
                <a:effectLst/>
              </a:rPr>
              <a:t>. Žije zde přes milion obyvatel, z nichž 97 % tvoří </a:t>
            </a:r>
            <a:r>
              <a:rPr lang="cs-CZ" b="1" dirty="0" smtClean="0">
                <a:effectLst/>
              </a:rPr>
              <a:t>Ukrajinci. </a:t>
            </a:r>
            <a:r>
              <a:rPr lang="cs-CZ" b="1" dirty="0" err="1" smtClean="0">
                <a:effectLst/>
              </a:rPr>
              <a:t>Volynští</a:t>
            </a:r>
            <a:r>
              <a:rPr lang="cs-CZ" b="1" dirty="0" smtClean="0">
                <a:effectLst/>
              </a:rPr>
              <a:t> </a:t>
            </a:r>
            <a:r>
              <a:rPr lang="cs-CZ" b="1" dirty="0">
                <a:effectLst/>
              </a:rPr>
              <a:t>Č</a:t>
            </a:r>
            <a:r>
              <a:rPr lang="cs-CZ" b="1" dirty="0" smtClean="0">
                <a:effectLst/>
              </a:rPr>
              <a:t>eši se </a:t>
            </a:r>
            <a:r>
              <a:rPr lang="cs-CZ" b="1" dirty="0">
                <a:effectLst/>
              </a:rPr>
              <a:t>až na malé výjimky vrátili do </a:t>
            </a:r>
            <a:r>
              <a:rPr lang="cs-CZ" b="1" dirty="0" smtClean="0">
                <a:effectLst/>
              </a:rPr>
              <a:t>vlasti.</a:t>
            </a:r>
            <a:endParaRPr lang="cs-CZ" b="1" cap="none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198619" y="5898774"/>
            <a:ext cx="6486526" cy="369332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cs-CZ" sz="1400" i="1" dirty="0">
                <a:solidFill>
                  <a:schemeClr val="bg1"/>
                </a:solidFill>
              </a:rPr>
              <a:t>https://https</a:t>
            </a:r>
            <a:r>
              <a:rPr lang="cs-CZ" sz="1400" i="1" dirty="0" smtClean="0">
                <a:solidFill>
                  <a:schemeClr val="bg1"/>
                </a:solidFill>
              </a:rPr>
              <a:t>://cs.wikipedia.org/wiki/Voly%C5%88sk%C3%A1_oblast</a:t>
            </a:r>
            <a:endParaRPr lang="cs-CZ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2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0" y="959222"/>
            <a:ext cx="4198619" cy="493955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cap="none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Geografické určení </a:t>
            </a:r>
          </a:p>
          <a:p>
            <a:r>
              <a:rPr lang="cs-CZ" b="1" cap="none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Volyňská oblast</a:t>
            </a:r>
            <a:endParaRPr lang="cs-CZ" b="1" cap="none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4198619" y="959222"/>
            <a:ext cx="7993381" cy="4939552"/>
          </a:xfrm>
          <a:prstGeom prst="rect">
            <a:avLst/>
          </a:prstGeom>
          <a:solidFill>
            <a:schemeClr val="bg2">
              <a:lumMod val="75000"/>
              <a:lumOff val="25000"/>
              <a:alpha val="8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800" cap="none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198619" y="5898774"/>
            <a:ext cx="6486526" cy="369332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cs-CZ" sz="1400" i="1" dirty="0">
                <a:solidFill>
                  <a:schemeClr val="bg1"/>
                </a:solidFill>
              </a:rPr>
              <a:t>https://cs.wikipedia.org/wiki/Voly%C5%88sk%C3%A1_oblast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19" y="581133"/>
            <a:ext cx="7502844" cy="531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5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" y="959222"/>
            <a:ext cx="4198616" cy="493955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cap="none" dirty="0" smtClean="0">
                <a:solidFill>
                  <a:schemeClr val="bg2"/>
                </a:solidFill>
                <a:effectLst/>
              </a:rPr>
              <a:t>Narukování na vojnu</a:t>
            </a: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11368150" y="959222"/>
            <a:ext cx="823849" cy="4939552"/>
          </a:xfrm>
          <a:prstGeom prst="rect">
            <a:avLst/>
          </a:prstGeom>
          <a:solidFill>
            <a:schemeClr val="bg2">
              <a:lumMod val="75000"/>
              <a:lumOff val="25000"/>
              <a:alpha val="8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800" cap="none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198613" y="5895472"/>
            <a:ext cx="7169535" cy="369332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wrap="square" lIns="432000" rIns="432000" rtlCol="0" anchor="ctr" anchorCtr="0">
            <a:no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Se starším bratrem Břetislavem </a:t>
            </a:r>
            <a:r>
              <a:rPr lang="cs-CZ" sz="1400" b="1" dirty="0" smtClean="0">
                <a:solidFill>
                  <a:schemeClr val="bg1"/>
                </a:solidFill>
              </a:rPr>
              <a:t>(pan František Beneš je vpravo)</a:t>
            </a:r>
            <a:endParaRPr lang="cs-CZ" sz="1400" b="1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8615" y="972743"/>
            <a:ext cx="7169535" cy="4922730"/>
          </a:xfrm>
          <a:prstGeom prst="rect">
            <a:avLst/>
          </a:prstGeom>
          <a:ln>
            <a:noFill/>
          </a:ln>
        </p:spPr>
      </p:pic>
      <p:sp>
        <p:nvSpPr>
          <p:cNvPr id="8" name="Podnadpis 2"/>
          <p:cNvSpPr txBox="1">
            <a:spLocks/>
          </p:cNvSpPr>
          <p:nvPr/>
        </p:nvSpPr>
        <p:spPr>
          <a:xfrm>
            <a:off x="4198614" y="959221"/>
            <a:ext cx="7169535" cy="4936251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800" cap="none" dirty="0" smtClean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0780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" y="959222"/>
            <a:ext cx="4198616" cy="493955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cap="none" dirty="0" smtClean="0">
                <a:solidFill>
                  <a:schemeClr val="bg2"/>
                </a:solidFill>
                <a:effectLst/>
              </a:rPr>
              <a:t>Narukování na vojnu</a:t>
            </a: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8717450" y="959222"/>
            <a:ext cx="3474549" cy="4939552"/>
          </a:xfrm>
          <a:prstGeom prst="rect">
            <a:avLst/>
          </a:prstGeom>
          <a:solidFill>
            <a:schemeClr val="bg2">
              <a:lumMod val="75000"/>
              <a:lumOff val="25000"/>
              <a:alpha val="8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800" cap="none" dirty="0" smtClean="0">
              <a:solidFill>
                <a:schemeClr val="tx1"/>
              </a:solidFill>
              <a:effectLst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613" y="0"/>
            <a:ext cx="4518837" cy="6858000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sp>
        <p:nvSpPr>
          <p:cNvPr id="11" name="TextovéPole 10"/>
          <p:cNvSpPr txBox="1"/>
          <p:nvPr/>
        </p:nvSpPr>
        <p:spPr>
          <a:xfrm>
            <a:off x="4191889" y="5898774"/>
            <a:ext cx="7169535" cy="369332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wrap="square" lIns="432000" rIns="432000" rtlCol="0" anchor="ctr" anchorCtr="0">
            <a:no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Se starším bratrem Břetislavem </a:t>
            </a:r>
            <a:r>
              <a:rPr lang="cs-CZ" sz="1400" b="1" dirty="0" smtClean="0">
                <a:solidFill>
                  <a:schemeClr val="bg1"/>
                </a:solidFill>
              </a:rPr>
              <a:t>(pan František Beneš je vpravo)</a:t>
            </a:r>
            <a:endParaRPr lang="cs-CZ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91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" y="959222"/>
            <a:ext cx="4198616" cy="493955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cap="none" dirty="0" smtClean="0">
                <a:solidFill>
                  <a:schemeClr val="bg2"/>
                </a:solidFill>
                <a:effectLst/>
              </a:rPr>
              <a:t>Narukování na vojnu</a:t>
            </a: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11485622" y="959222"/>
            <a:ext cx="706377" cy="4939552"/>
          </a:xfrm>
          <a:prstGeom prst="rect">
            <a:avLst/>
          </a:prstGeom>
          <a:solidFill>
            <a:schemeClr val="bg2">
              <a:lumMod val="75000"/>
              <a:lumOff val="25000"/>
              <a:alpha val="8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800" cap="none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198613" y="5898773"/>
            <a:ext cx="7287009" cy="666783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wrap="square" lIns="432000" rIns="432000" rtlCol="0" anchor="ctr" anchorCtr="0">
            <a:no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Setkání s kamarády z vojny po skončení války </a:t>
            </a:r>
            <a:r>
              <a:rPr lang="cs-CZ" sz="1400" b="1" dirty="0" smtClean="0">
                <a:solidFill>
                  <a:schemeClr val="bg1"/>
                </a:solidFill>
              </a:rPr>
              <a:t>(pan František Beneš stojí vlevo)</a:t>
            </a:r>
            <a:endParaRPr lang="cs-CZ" sz="1400" b="1" dirty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613" y="962438"/>
            <a:ext cx="7287009" cy="4942853"/>
          </a:xfrm>
          <a:prstGeom prst="rect">
            <a:avLst/>
          </a:prstGeom>
        </p:spPr>
      </p:pic>
      <p:sp>
        <p:nvSpPr>
          <p:cNvPr id="8" name="Podnadpis 2"/>
          <p:cNvSpPr txBox="1">
            <a:spLocks/>
          </p:cNvSpPr>
          <p:nvPr/>
        </p:nvSpPr>
        <p:spPr>
          <a:xfrm>
            <a:off x="4198613" y="969040"/>
            <a:ext cx="7287009" cy="4936251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txBody>
          <a:bodyPr vert="horz" lIns="432000" tIns="45720" rIns="43200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800" cap="none" dirty="0" smtClean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7957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íť">
  <a:themeElements>
    <a:clrScheme name="Žlutá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Síť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íť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TM03457485[[fn=Síť]]</Template>
  <TotalTime>926</TotalTime>
  <Words>279</Words>
  <Application>Microsoft Office PowerPoint</Application>
  <PresentationFormat>Širokoúhlá obrazovka</PresentationFormat>
  <Paragraphs>47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2" baseType="lpstr">
      <vt:lpstr>Arial</vt:lpstr>
      <vt:lpstr>Century Gothic</vt:lpstr>
      <vt:lpstr>Síť</vt:lpstr>
      <vt:lpstr> Příběhy  našich  sousedů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Příběhy  našich  sousedů</dc:title>
  <dc:creator>zsmutenicka</dc:creator>
  <cp:lastModifiedBy>Josef Strouhal</cp:lastModifiedBy>
  <cp:revision>52</cp:revision>
  <dcterms:created xsi:type="dcterms:W3CDTF">2016-03-19T20:09:57Z</dcterms:created>
  <dcterms:modified xsi:type="dcterms:W3CDTF">2016-03-22T09:26:57Z</dcterms:modified>
</cp:coreProperties>
</file>